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82" r:id="rId4"/>
    <p:sldId id="283"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4" r:id="rId28"/>
    <p:sldId id="281" r:id="rId2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87" d="100"/>
          <a:sy n="87" d="100"/>
        </p:scale>
        <p:origin x="1086" y="90"/>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AU"/>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AU"/>
          </a:p>
        </p:txBody>
      </p:sp>
      <p:sp>
        <p:nvSpPr>
          <p:cNvPr id="4" name="Date Placeholder 3"/>
          <p:cNvSpPr>
            <a:spLocks noGrp="1"/>
          </p:cNvSpPr>
          <p:nvPr>
            <p:ph type="dt" sz="half" idx="10"/>
          </p:nvPr>
        </p:nvSpPr>
        <p:spPr/>
        <p:txBody>
          <a:bodyPr/>
          <a:lstStyle/>
          <a:p>
            <a:fld id="{7185BAF3-C1C9-4D92-AB8D-FBE2ED43A51D}" type="datetimeFigureOut">
              <a:rPr lang="en-AU" smtClean="0"/>
              <a:t>11/12/2023</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5F1BFD7E-5270-4E78-B460-E8BB056BD8F4}" type="slidenum">
              <a:rPr lang="en-AU" smtClean="0"/>
              <a:t>‹#›</a:t>
            </a:fld>
            <a:endParaRPr lang="en-AU"/>
          </a:p>
        </p:txBody>
      </p:sp>
    </p:spTree>
    <p:extLst>
      <p:ext uri="{BB962C8B-B14F-4D97-AF65-F5344CB8AC3E}">
        <p14:creationId xmlns:p14="http://schemas.microsoft.com/office/powerpoint/2010/main" val="28865673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p:cNvSpPr>
            <a:spLocks noGrp="1"/>
          </p:cNvSpPr>
          <p:nvPr>
            <p:ph type="dt" sz="half" idx="10"/>
          </p:nvPr>
        </p:nvSpPr>
        <p:spPr/>
        <p:txBody>
          <a:bodyPr/>
          <a:lstStyle/>
          <a:p>
            <a:fld id="{7185BAF3-C1C9-4D92-AB8D-FBE2ED43A51D}" type="datetimeFigureOut">
              <a:rPr lang="en-AU" smtClean="0"/>
              <a:t>11/12/2023</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5F1BFD7E-5270-4E78-B460-E8BB056BD8F4}" type="slidenum">
              <a:rPr lang="en-AU" smtClean="0"/>
              <a:t>‹#›</a:t>
            </a:fld>
            <a:endParaRPr lang="en-AU"/>
          </a:p>
        </p:txBody>
      </p:sp>
    </p:spTree>
    <p:extLst>
      <p:ext uri="{BB962C8B-B14F-4D97-AF65-F5344CB8AC3E}">
        <p14:creationId xmlns:p14="http://schemas.microsoft.com/office/powerpoint/2010/main" val="7558281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AU"/>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p:cNvSpPr>
            <a:spLocks noGrp="1"/>
          </p:cNvSpPr>
          <p:nvPr>
            <p:ph type="dt" sz="half" idx="10"/>
          </p:nvPr>
        </p:nvSpPr>
        <p:spPr/>
        <p:txBody>
          <a:bodyPr/>
          <a:lstStyle/>
          <a:p>
            <a:fld id="{7185BAF3-C1C9-4D92-AB8D-FBE2ED43A51D}" type="datetimeFigureOut">
              <a:rPr lang="en-AU" smtClean="0"/>
              <a:t>11/12/2023</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5F1BFD7E-5270-4E78-B460-E8BB056BD8F4}" type="slidenum">
              <a:rPr lang="en-AU" smtClean="0"/>
              <a:t>‹#›</a:t>
            </a:fld>
            <a:endParaRPr lang="en-AU"/>
          </a:p>
        </p:txBody>
      </p:sp>
    </p:spTree>
    <p:extLst>
      <p:ext uri="{BB962C8B-B14F-4D97-AF65-F5344CB8AC3E}">
        <p14:creationId xmlns:p14="http://schemas.microsoft.com/office/powerpoint/2010/main" val="295712960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endParaRPr lang="en-AU"/>
          </a:p>
        </p:txBody>
      </p:sp>
      <p:sp>
        <p:nvSpPr>
          <p:cNvPr id="3" name="Table Placeholder 2"/>
          <p:cNvSpPr>
            <a:spLocks noGrp="1"/>
          </p:cNvSpPr>
          <p:nvPr>
            <p:ph type="tbl" idx="1"/>
          </p:nvPr>
        </p:nvSpPr>
        <p:spPr>
          <a:xfrm>
            <a:off x="457200" y="1600200"/>
            <a:ext cx="8229600" cy="4525963"/>
          </a:xfrm>
        </p:spPr>
        <p:txBody>
          <a:bodyPr/>
          <a:lstStyle/>
          <a:p>
            <a:endParaRPr lang="en-AU"/>
          </a:p>
        </p:txBody>
      </p:sp>
      <p:sp>
        <p:nvSpPr>
          <p:cNvPr id="4" name="Date Placeholder 3"/>
          <p:cNvSpPr>
            <a:spLocks noGrp="1"/>
          </p:cNvSpPr>
          <p:nvPr>
            <p:ph type="dt" sz="half" idx="10"/>
          </p:nvPr>
        </p:nvSpPr>
        <p:spPr>
          <a:xfrm>
            <a:off x="457200" y="6245225"/>
            <a:ext cx="2133600" cy="476250"/>
          </a:xfrm>
        </p:spPr>
        <p:txBody>
          <a:bodyPr/>
          <a:lstStyle>
            <a:lvl1pPr>
              <a:defRPr/>
            </a:lvl1pPr>
          </a:lstStyle>
          <a:p>
            <a:endParaRPr lang="en-AU" altLang="en-US"/>
          </a:p>
        </p:txBody>
      </p:sp>
      <p:sp>
        <p:nvSpPr>
          <p:cNvPr id="5" name="Footer Placeholder 4"/>
          <p:cNvSpPr>
            <a:spLocks noGrp="1"/>
          </p:cNvSpPr>
          <p:nvPr>
            <p:ph type="ftr" sz="quarter" idx="11"/>
          </p:nvPr>
        </p:nvSpPr>
        <p:spPr>
          <a:xfrm>
            <a:off x="3124200" y="6245225"/>
            <a:ext cx="2895600" cy="476250"/>
          </a:xfrm>
        </p:spPr>
        <p:txBody>
          <a:bodyPr/>
          <a:lstStyle>
            <a:lvl1pPr>
              <a:defRPr/>
            </a:lvl1pPr>
          </a:lstStyle>
          <a:p>
            <a:endParaRPr lang="en-AU" altLang="en-US"/>
          </a:p>
        </p:txBody>
      </p:sp>
      <p:sp>
        <p:nvSpPr>
          <p:cNvPr id="6" name="Slide Number Placeholder 5"/>
          <p:cNvSpPr>
            <a:spLocks noGrp="1"/>
          </p:cNvSpPr>
          <p:nvPr>
            <p:ph type="sldNum" sz="quarter" idx="12"/>
          </p:nvPr>
        </p:nvSpPr>
        <p:spPr>
          <a:xfrm>
            <a:off x="6553200" y="6245225"/>
            <a:ext cx="2133600" cy="476250"/>
          </a:xfrm>
        </p:spPr>
        <p:txBody>
          <a:bodyPr/>
          <a:lstStyle>
            <a:lvl1pPr>
              <a:defRPr/>
            </a:lvl1pPr>
          </a:lstStyle>
          <a:p>
            <a:fld id="{E3D57D47-9549-4B42-8BEF-BF6C83A1D639}" type="slidenum">
              <a:rPr lang="en-AU" altLang="en-US"/>
              <a:pPr/>
              <a:t>‹#›</a:t>
            </a:fld>
            <a:endParaRPr lang="en-AU" altLang="en-US"/>
          </a:p>
        </p:txBody>
      </p:sp>
    </p:spTree>
    <p:extLst>
      <p:ext uri="{BB962C8B-B14F-4D97-AF65-F5344CB8AC3E}">
        <p14:creationId xmlns:p14="http://schemas.microsoft.com/office/powerpoint/2010/main" val="40110020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p:cNvSpPr>
            <a:spLocks noGrp="1"/>
          </p:cNvSpPr>
          <p:nvPr>
            <p:ph type="dt" sz="half" idx="10"/>
          </p:nvPr>
        </p:nvSpPr>
        <p:spPr/>
        <p:txBody>
          <a:bodyPr/>
          <a:lstStyle/>
          <a:p>
            <a:fld id="{7185BAF3-C1C9-4D92-AB8D-FBE2ED43A51D}" type="datetimeFigureOut">
              <a:rPr lang="en-AU" smtClean="0"/>
              <a:t>11/12/2023</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5F1BFD7E-5270-4E78-B460-E8BB056BD8F4}" type="slidenum">
              <a:rPr lang="en-AU" smtClean="0"/>
              <a:t>‹#›</a:t>
            </a:fld>
            <a:endParaRPr lang="en-AU"/>
          </a:p>
        </p:txBody>
      </p:sp>
    </p:spTree>
    <p:extLst>
      <p:ext uri="{BB962C8B-B14F-4D97-AF65-F5344CB8AC3E}">
        <p14:creationId xmlns:p14="http://schemas.microsoft.com/office/powerpoint/2010/main" val="22687360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AU"/>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185BAF3-C1C9-4D92-AB8D-FBE2ED43A51D}" type="datetimeFigureOut">
              <a:rPr lang="en-AU" smtClean="0"/>
              <a:t>11/12/2023</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5F1BFD7E-5270-4E78-B460-E8BB056BD8F4}" type="slidenum">
              <a:rPr lang="en-AU" smtClean="0"/>
              <a:t>‹#›</a:t>
            </a:fld>
            <a:endParaRPr lang="en-AU"/>
          </a:p>
        </p:txBody>
      </p:sp>
    </p:spTree>
    <p:extLst>
      <p:ext uri="{BB962C8B-B14F-4D97-AF65-F5344CB8AC3E}">
        <p14:creationId xmlns:p14="http://schemas.microsoft.com/office/powerpoint/2010/main" val="36333370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p:cNvSpPr>
            <a:spLocks noGrp="1"/>
          </p:cNvSpPr>
          <p:nvPr>
            <p:ph type="dt" sz="half" idx="10"/>
          </p:nvPr>
        </p:nvSpPr>
        <p:spPr/>
        <p:txBody>
          <a:bodyPr/>
          <a:lstStyle/>
          <a:p>
            <a:fld id="{7185BAF3-C1C9-4D92-AB8D-FBE2ED43A51D}" type="datetimeFigureOut">
              <a:rPr lang="en-AU" smtClean="0"/>
              <a:t>11/12/2023</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5F1BFD7E-5270-4E78-B460-E8BB056BD8F4}" type="slidenum">
              <a:rPr lang="en-AU" smtClean="0"/>
              <a:t>‹#›</a:t>
            </a:fld>
            <a:endParaRPr lang="en-AU"/>
          </a:p>
        </p:txBody>
      </p:sp>
    </p:spTree>
    <p:extLst>
      <p:ext uri="{BB962C8B-B14F-4D97-AF65-F5344CB8AC3E}">
        <p14:creationId xmlns:p14="http://schemas.microsoft.com/office/powerpoint/2010/main" val="15867294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AU"/>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p:cNvSpPr>
            <a:spLocks noGrp="1"/>
          </p:cNvSpPr>
          <p:nvPr>
            <p:ph type="dt" sz="half" idx="10"/>
          </p:nvPr>
        </p:nvSpPr>
        <p:spPr/>
        <p:txBody>
          <a:bodyPr/>
          <a:lstStyle/>
          <a:p>
            <a:fld id="{7185BAF3-C1C9-4D92-AB8D-FBE2ED43A51D}" type="datetimeFigureOut">
              <a:rPr lang="en-AU" smtClean="0"/>
              <a:t>11/12/2023</a:t>
            </a:fld>
            <a:endParaRPr lang="en-AU"/>
          </a:p>
        </p:txBody>
      </p:sp>
      <p:sp>
        <p:nvSpPr>
          <p:cNvPr id="8" name="Footer Placeholder 7"/>
          <p:cNvSpPr>
            <a:spLocks noGrp="1"/>
          </p:cNvSpPr>
          <p:nvPr>
            <p:ph type="ftr" sz="quarter" idx="11"/>
          </p:nvPr>
        </p:nvSpPr>
        <p:spPr/>
        <p:txBody>
          <a:bodyPr/>
          <a:lstStyle/>
          <a:p>
            <a:endParaRPr lang="en-AU"/>
          </a:p>
        </p:txBody>
      </p:sp>
      <p:sp>
        <p:nvSpPr>
          <p:cNvPr id="9" name="Slide Number Placeholder 8"/>
          <p:cNvSpPr>
            <a:spLocks noGrp="1"/>
          </p:cNvSpPr>
          <p:nvPr>
            <p:ph type="sldNum" sz="quarter" idx="12"/>
          </p:nvPr>
        </p:nvSpPr>
        <p:spPr/>
        <p:txBody>
          <a:bodyPr/>
          <a:lstStyle/>
          <a:p>
            <a:fld id="{5F1BFD7E-5270-4E78-B460-E8BB056BD8F4}" type="slidenum">
              <a:rPr lang="en-AU" smtClean="0"/>
              <a:t>‹#›</a:t>
            </a:fld>
            <a:endParaRPr lang="en-AU"/>
          </a:p>
        </p:txBody>
      </p:sp>
    </p:spTree>
    <p:extLst>
      <p:ext uri="{BB962C8B-B14F-4D97-AF65-F5344CB8AC3E}">
        <p14:creationId xmlns:p14="http://schemas.microsoft.com/office/powerpoint/2010/main" val="2838291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Date Placeholder 2"/>
          <p:cNvSpPr>
            <a:spLocks noGrp="1"/>
          </p:cNvSpPr>
          <p:nvPr>
            <p:ph type="dt" sz="half" idx="10"/>
          </p:nvPr>
        </p:nvSpPr>
        <p:spPr/>
        <p:txBody>
          <a:bodyPr/>
          <a:lstStyle/>
          <a:p>
            <a:fld id="{7185BAF3-C1C9-4D92-AB8D-FBE2ED43A51D}" type="datetimeFigureOut">
              <a:rPr lang="en-AU" smtClean="0"/>
              <a:t>11/12/2023</a:t>
            </a:fld>
            <a:endParaRPr lang="en-AU"/>
          </a:p>
        </p:txBody>
      </p:sp>
      <p:sp>
        <p:nvSpPr>
          <p:cNvPr id="4" name="Footer Placeholder 3"/>
          <p:cNvSpPr>
            <a:spLocks noGrp="1"/>
          </p:cNvSpPr>
          <p:nvPr>
            <p:ph type="ftr" sz="quarter" idx="11"/>
          </p:nvPr>
        </p:nvSpPr>
        <p:spPr/>
        <p:txBody>
          <a:bodyPr/>
          <a:lstStyle/>
          <a:p>
            <a:endParaRPr lang="en-AU"/>
          </a:p>
        </p:txBody>
      </p:sp>
      <p:sp>
        <p:nvSpPr>
          <p:cNvPr id="5" name="Slide Number Placeholder 4"/>
          <p:cNvSpPr>
            <a:spLocks noGrp="1"/>
          </p:cNvSpPr>
          <p:nvPr>
            <p:ph type="sldNum" sz="quarter" idx="12"/>
          </p:nvPr>
        </p:nvSpPr>
        <p:spPr/>
        <p:txBody>
          <a:bodyPr/>
          <a:lstStyle/>
          <a:p>
            <a:fld id="{5F1BFD7E-5270-4E78-B460-E8BB056BD8F4}" type="slidenum">
              <a:rPr lang="en-AU" smtClean="0"/>
              <a:t>‹#›</a:t>
            </a:fld>
            <a:endParaRPr lang="en-AU"/>
          </a:p>
        </p:txBody>
      </p:sp>
    </p:spTree>
    <p:extLst>
      <p:ext uri="{BB962C8B-B14F-4D97-AF65-F5344CB8AC3E}">
        <p14:creationId xmlns:p14="http://schemas.microsoft.com/office/powerpoint/2010/main" val="18098574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185BAF3-C1C9-4D92-AB8D-FBE2ED43A51D}" type="datetimeFigureOut">
              <a:rPr lang="en-AU" smtClean="0"/>
              <a:t>11/12/2023</a:t>
            </a:fld>
            <a:endParaRPr lang="en-AU"/>
          </a:p>
        </p:txBody>
      </p:sp>
      <p:sp>
        <p:nvSpPr>
          <p:cNvPr id="3" name="Footer Placeholder 2"/>
          <p:cNvSpPr>
            <a:spLocks noGrp="1"/>
          </p:cNvSpPr>
          <p:nvPr>
            <p:ph type="ftr" sz="quarter" idx="11"/>
          </p:nvPr>
        </p:nvSpPr>
        <p:spPr/>
        <p:txBody>
          <a:bodyPr/>
          <a:lstStyle/>
          <a:p>
            <a:endParaRPr lang="en-AU"/>
          </a:p>
        </p:txBody>
      </p:sp>
      <p:sp>
        <p:nvSpPr>
          <p:cNvPr id="4" name="Slide Number Placeholder 3"/>
          <p:cNvSpPr>
            <a:spLocks noGrp="1"/>
          </p:cNvSpPr>
          <p:nvPr>
            <p:ph type="sldNum" sz="quarter" idx="12"/>
          </p:nvPr>
        </p:nvSpPr>
        <p:spPr/>
        <p:txBody>
          <a:bodyPr/>
          <a:lstStyle/>
          <a:p>
            <a:fld id="{5F1BFD7E-5270-4E78-B460-E8BB056BD8F4}" type="slidenum">
              <a:rPr lang="en-AU" smtClean="0"/>
              <a:t>‹#›</a:t>
            </a:fld>
            <a:endParaRPr lang="en-AU"/>
          </a:p>
        </p:txBody>
      </p:sp>
    </p:spTree>
    <p:extLst>
      <p:ext uri="{BB962C8B-B14F-4D97-AF65-F5344CB8AC3E}">
        <p14:creationId xmlns:p14="http://schemas.microsoft.com/office/powerpoint/2010/main" val="26715403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AU"/>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185BAF3-C1C9-4D92-AB8D-FBE2ED43A51D}" type="datetimeFigureOut">
              <a:rPr lang="en-AU" smtClean="0"/>
              <a:t>11/12/2023</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5F1BFD7E-5270-4E78-B460-E8BB056BD8F4}" type="slidenum">
              <a:rPr lang="en-AU" smtClean="0"/>
              <a:t>‹#›</a:t>
            </a:fld>
            <a:endParaRPr lang="en-AU"/>
          </a:p>
        </p:txBody>
      </p:sp>
    </p:spTree>
    <p:extLst>
      <p:ext uri="{BB962C8B-B14F-4D97-AF65-F5344CB8AC3E}">
        <p14:creationId xmlns:p14="http://schemas.microsoft.com/office/powerpoint/2010/main" val="28703645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AU"/>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185BAF3-C1C9-4D92-AB8D-FBE2ED43A51D}" type="datetimeFigureOut">
              <a:rPr lang="en-AU" smtClean="0"/>
              <a:t>11/12/2023</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5F1BFD7E-5270-4E78-B460-E8BB056BD8F4}" type="slidenum">
              <a:rPr lang="en-AU" smtClean="0"/>
              <a:t>‹#›</a:t>
            </a:fld>
            <a:endParaRPr lang="en-AU"/>
          </a:p>
        </p:txBody>
      </p:sp>
    </p:spTree>
    <p:extLst>
      <p:ext uri="{BB962C8B-B14F-4D97-AF65-F5344CB8AC3E}">
        <p14:creationId xmlns:p14="http://schemas.microsoft.com/office/powerpoint/2010/main" val="26135319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185BAF3-C1C9-4D92-AB8D-FBE2ED43A51D}" type="datetimeFigureOut">
              <a:rPr lang="en-AU" smtClean="0"/>
              <a:t>11/12/2023</a:t>
            </a:fld>
            <a:endParaRPr lang="en-AU"/>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F1BFD7E-5270-4E78-B460-E8BB056BD8F4}" type="slidenum">
              <a:rPr lang="en-AU" smtClean="0"/>
              <a:t>‹#›</a:t>
            </a:fld>
            <a:endParaRPr lang="en-AU"/>
          </a:p>
        </p:txBody>
      </p:sp>
    </p:spTree>
    <p:extLst>
      <p:ext uri="{BB962C8B-B14F-4D97-AF65-F5344CB8AC3E}">
        <p14:creationId xmlns:p14="http://schemas.microsoft.com/office/powerpoint/2010/main" val="314262885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image" Target="../media/image8.w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w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w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w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wm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3.w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5.w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6.w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7.wm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8.wm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0.wm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6.w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AU" sz="8800" dirty="0">
                <a:solidFill>
                  <a:srgbClr val="7030A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WEEK 4</a:t>
            </a:r>
          </a:p>
        </p:txBody>
      </p:sp>
      <p:sp>
        <p:nvSpPr>
          <p:cNvPr id="5" name="Subtitle 4">
            <a:extLst>
              <a:ext uri="{FF2B5EF4-FFF2-40B4-BE49-F238E27FC236}">
                <a16:creationId xmlns:a16="http://schemas.microsoft.com/office/drawing/2014/main" id="{FFE5C5C8-2A47-4C9D-9A1F-DB41FB4801B4}"/>
              </a:ext>
            </a:extLst>
          </p:cNvPr>
          <p:cNvSpPr>
            <a:spLocks noGrp="1"/>
          </p:cNvSpPr>
          <p:nvPr>
            <p:ph type="subTitle" idx="1"/>
          </p:nvPr>
        </p:nvSpPr>
        <p:spPr/>
        <p:txBody>
          <a:bodyPr/>
          <a:lstStyle/>
          <a:p>
            <a:endParaRPr lang="en-AU"/>
          </a:p>
        </p:txBody>
      </p:sp>
    </p:spTree>
    <p:extLst>
      <p:ext uri="{BB962C8B-B14F-4D97-AF65-F5344CB8AC3E}">
        <p14:creationId xmlns:p14="http://schemas.microsoft.com/office/powerpoint/2010/main" val="40148417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2" name="Rectangle 4"/>
          <p:cNvSpPr>
            <a:spLocks noGrp="1" noChangeArrowheads="1"/>
          </p:cNvSpPr>
          <p:nvPr>
            <p:ph type="title"/>
          </p:nvPr>
        </p:nvSpPr>
        <p:spPr/>
        <p:txBody>
          <a:bodyPr/>
          <a:lstStyle/>
          <a:p>
            <a:r>
              <a:rPr lang="en-AU" altLang="en-US"/>
              <a:t>Radiation</a:t>
            </a:r>
          </a:p>
        </p:txBody>
      </p:sp>
      <p:pic>
        <p:nvPicPr>
          <p:cNvPr id="53253" name="Picture 5"/>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a:xfrm>
            <a:off x="0" y="1616075"/>
            <a:ext cx="9144000" cy="4084638"/>
          </a:xfrm>
          <a:noFill/>
          <a:ln/>
        </p:spPr>
      </p:pic>
    </p:spTree>
    <p:extLst>
      <p:ext uri="{BB962C8B-B14F-4D97-AF65-F5344CB8AC3E}">
        <p14:creationId xmlns:p14="http://schemas.microsoft.com/office/powerpoint/2010/main" val="37121861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0" name="Rectangle 4"/>
          <p:cNvSpPr>
            <a:spLocks noChangeArrowheads="1"/>
          </p:cNvSpPr>
          <p:nvPr/>
        </p:nvSpPr>
        <p:spPr bwMode="auto">
          <a:xfrm>
            <a:off x="609600" y="152400"/>
            <a:ext cx="7772400" cy="468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a:defRPr sz="4400">
                <a:solidFill>
                  <a:schemeClr val="tx2"/>
                </a:solidFill>
                <a:latin typeface="Arial" charset="0"/>
              </a:defRPr>
            </a:lvl1pPr>
            <a:lvl2pPr algn="ctr">
              <a:defRPr sz="4400">
                <a:solidFill>
                  <a:schemeClr val="tx2"/>
                </a:solidFill>
                <a:latin typeface="Arial" charset="0"/>
              </a:defRPr>
            </a:lvl2pPr>
            <a:lvl3pPr algn="ctr">
              <a:defRPr sz="4400">
                <a:solidFill>
                  <a:schemeClr val="tx2"/>
                </a:solidFill>
                <a:latin typeface="Arial" charset="0"/>
              </a:defRPr>
            </a:lvl3pPr>
            <a:lvl4pPr algn="ctr">
              <a:defRPr sz="4400">
                <a:solidFill>
                  <a:schemeClr val="tx2"/>
                </a:solidFill>
                <a:latin typeface="Arial" charset="0"/>
              </a:defRPr>
            </a:lvl4pPr>
            <a:lvl5pPr algn="ctr">
              <a:defRPr sz="4400">
                <a:solidFill>
                  <a:schemeClr val="tx2"/>
                </a:solidFill>
                <a:latin typeface="Arial" charset="0"/>
              </a:defRPr>
            </a:lvl5pPr>
            <a:lvl6pPr marL="457200" algn="ctr" fontAlgn="base">
              <a:spcBef>
                <a:spcPct val="0"/>
              </a:spcBef>
              <a:spcAft>
                <a:spcPct val="0"/>
              </a:spcAft>
              <a:defRPr sz="4400">
                <a:solidFill>
                  <a:schemeClr val="tx2"/>
                </a:solidFill>
                <a:latin typeface="Arial" charset="0"/>
              </a:defRPr>
            </a:lvl6pPr>
            <a:lvl7pPr marL="914400" algn="ctr" fontAlgn="base">
              <a:spcBef>
                <a:spcPct val="0"/>
              </a:spcBef>
              <a:spcAft>
                <a:spcPct val="0"/>
              </a:spcAft>
              <a:defRPr sz="4400">
                <a:solidFill>
                  <a:schemeClr val="tx2"/>
                </a:solidFill>
                <a:latin typeface="Arial" charset="0"/>
              </a:defRPr>
            </a:lvl7pPr>
            <a:lvl8pPr marL="1371600" algn="ctr" fontAlgn="base">
              <a:spcBef>
                <a:spcPct val="0"/>
              </a:spcBef>
              <a:spcAft>
                <a:spcPct val="0"/>
              </a:spcAft>
              <a:defRPr sz="4400">
                <a:solidFill>
                  <a:schemeClr val="tx2"/>
                </a:solidFill>
                <a:latin typeface="Arial" charset="0"/>
              </a:defRPr>
            </a:lvl8pPr>
            <a:lvl9pPr marL="1828800" algn="ctr" fontAlgn="base">
              <a:spcBef>
                <a:spcPct val="0"/>
              </a:spcBef>
              <a:spcAft>
                <a:spcPct val="0"/>
              </a:spcAft>
              <a:defRPr sz="4400">
                <a:solidFill>
                  <a:schemeClr val="tx2"/>
                </a:solidFill>
                <a:latin typeface="Arial" charset="0"/>
              </a:defRPr>
            </a:lvl9pPr>
          </a:lstStyle>
          <a:p>
            <a:r>
              <a:rPr lang="en-US" altLang="en-US"/>
              <a:t>Radiation</a:t>
            </a:r>
          </a:p>
        </p:txBody>
      </p:sp>
      <p:sp>
        <p:nvSpPr>
          <p:cNvPr id="9221" name="Rectangle 5"/>
          <p:cNvSpPr>
            <a:spLocks noChangeArrowheads="1"/>
          </p:cNvSpPr>
          <p:nvPr/>
        </p:nvSpPr>
        <p:spPr bwMode="auto">
          <a:xfrm>
            <a:off x="6397625" y="4583113"/>
            <a:ext cx="2366963" cy="2062162"/>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a:p>
        </p:txBody>
      </p:sp>
      <p:grpSp>
        <p:nvGrpSpPr>
          <p:cNvPr id="9222" name="Group 6"/>
          <p:cNvGrpSpPr>
            <a:grpSpLocks/>
          </p:cNvGrpSpPr>
          <p:nvPr/>
        </p:nvGrpSpPr>
        <p:grpSpPr bwMode="auto">
          <a:xfrm>
            <a:off x="6626225" y="4964113"/>
            <a:ext cx="1844675" cy="1652587"/>
            <a:chOff x="2582" y="2895"/>
            <a:chExt cx="1162" cy="1041"/>
          </a:xfrm>
        </p:grpSpPr>
        <p:sp>
          <p:nvSpPr>
            <p:cNvPr id="9223" name="Freeform 7"/>
            <p:cNvSpPr>
              <a:spLocks/>
            </p:cNvSpPr>
            <p:nvPr/>
          </p:nvSpPr>
          <p:spPr bwMode="auto">
            <a:xfrm>
              <a:off x="2582" y="2993"/>
              <a:ext cx="1162" cy="943"/>
            </a:xfrm>
            <a:custGeom>
              <a:avLst/>
              <a:gdLst>
                <a:gd name="T0" fmla="*/ 228 w 1162"/>
                <a:gd name="T1" fmla="*/ 0 h 943"/>
                <a:gd name="T2" fmla="*/ 28 w 1162"/>
                <a:gd name="T3" fmla="*/ 315 h 943"/>
                <a:gd name="T4" fmla="*/ 63 w 1162"/>
                <a:gd name="T5" fmla="*/ 648 h 943"/>
                <a:gd name="T6" fmla="*/ 274 w 1162"/>
                <a:gd name="T7" fmla="*/ 869 h 943"/>
                <a:gd name="T8" fmla="*/ 874 w 1162"/>
                <a:gd name="T9" fmla="*/ 906 h 943"/>
                <a:gd name="T10" fmla="*/ 1121 w 1162"/>
                <a:gd name="T11" fmla="*/ 648 h 943"/>
                <a:gd name="T12" fmla="*/ 1121 w 1162"/>
                <a:gd name="T13" fmla="*/ 278 h 943"/>
                <a:gd name="T14" fmla="*/ 960 w 1162"/>
                <a:gd name="T15" fmla="*/ 15 h 9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62" h="943">
                  <a:moveTo>
                    <a:pt x="228" y="0"/>
                  </a:moveTo>
                  <a:cubicBezTo>
                    <a:pt x="196" y="53"/>
                    <a:pt x="56" y="207"/>
                    <a:pt x="28" y="315"/>
                  </a:cubicBezTo>
                  <a:cubicBezTo>
                    <a:pt x="0" y="423"/>
                    <a:pt x="22" y="555"/>
                    <a:pt x="63" y="648"/>
                  </a:cubicBezTo>
                  <a:cubicBezTo>
                    <a:pt x="104" y="740"/>
                    <a:pt x="139" y="826"/>
                    <a:pt x="274" y="869"/>
                  </a:cubicBezTo>
                  <a:cubicBezTo>
                    <a:pt x="410" y="912"/>
                    <a:pt x="733" y="943"/>
                    <a:pt x="874" y="906"/>
                  </a:cubicBezTo>
                  <a:cubicBezTo>
                    <a:pt x="1015" y="869"/>
                    <a:pt x="1080" y="752"/>
                    <a:pt x="1121" y="648"/>
                  </a:cubicBezTo>
                  <a:cubicBezTo>
                    <a:pt x="1162" y="543"/>
                    <a:pt x="1148" y="384"/>
                    <a:pt x="1121" y="278"/>
                  </a:cubicBezTo>
                  <a:cubicBezTo>
                    <a:pt x="1094" y="172"/>
                    <a:pt x="994" y="70"/>
                    <a:pt x="960" y="15"/>
                  </a:cubicBezTo>
                </a:path>
              </a:pathLst>
            </a:custGeom>
            <a:noFill/>
            <a:ln w="25400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a:p>
          </p:txBody>
        </p:sp>
        <p:sp>
          <p:nvSpPr>
            <p:cNvPr id="9224" name="Oval 8"/>
            <p:cNvSpPr>
              <a:spLocks noChangeArrowheads="1"/>
            </p:cNvSpPr>
            <p:nvPr/>
          </p:nvSpPr>
          <p:spPr bwMode="auto">
            <a:xfrm rot="1314352">
              <a:off x="2658" y="2895"/>
              <a:ext cx="240" cy="144"/>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a:p>
          </p:txBody>
        </p:sp>
        <p:sp>
          <p:nvSpPr>
            <p:cNvPr id="9225" name="Oval 9"/>
            <p:cNvSpPr>
              <a:spLocks noChangeArrowheads="1"/>
            </p:cNvSpPr>
            <p:nvPr/>
          </p:nvSpPr>
          <p:spPr bwMode="auto">
            <a:xfrm rot="-965572">
              <a:off x="3461" y="2924"/>
              <a:ext cx="240" cy="144"/>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a:p>
          </p:txBody>
        </p:sp>
      </p:grpSp>
      <p:sp>
        <p:nvSpPr>
          <p:cNvPr id="9226" name="Rectangle 10"/>
          <p:cNvSpPr>
            <a:spLocks noChangeArrowheads="1"/>
          </p:cNvSpPr>
          <p:nvPr/>
        </p:nvSpPr>
        <p:spPr bwMode="auto">
          <a:xfrm>
            <a:off x="8759825" y="4370388"/>
            <a:ext cx="139700" cy="2498725"/>
          </a:xfrm>
          <a:prstGeom prst="rect">
            <a:avLst/>
          </a:prstGeom>
          <a:solidFill>
            <a:srgbClr val="99663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a:p>
        </p:txBody>
      </p:sp>
      <p:sp>
        <p:nvSpPr>
          <p:cNvPr id="9227" name="Rectangle 11"/>
          <p:cNvSpPr>
            <a:spLocks noChangeArrowheads="1"/>
          </p:cNvSpPr>
          <p:nvPr/>
        </p:nvSpPr>
        <p:spPr bwMode="auto">
          <a:xfrm>
            <a:off x="6245225" y="4370388"/>
            <a:ext cx="139700" cy="2498725"/>
          </a:xfrm>
          <a:prstGeom prst="rect">
            <a:avLst/>
          </a:prstGeom>
          <a:solidFill>
            <a:srgbClr val="99663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a:p>
        </p:txBody>
      </p:sp>
      <p:sp>
        <p:nvSpPr>
          <p:cNvPr id="9228" name="Rectangle 12"/>
          <p:cNvSpPr>
            <a:spLocks noChangeArrowheads="1"/>
          </p:cNvSpPr>
          <p:nvPr/>
        </p:nvSpPr>
        <p:spPr bwMode="auto">
          <a:xfrm>
            <a:off x="6321425" y="6640513"/>
            <a:ext cx="2514600" cy="228600"/>
          </a:xfrm>
          <a:prstGeom prst="rect">
            <a:avLst/>
          </a:prstGeom>
          <a:solidFill>
            <a:srgbClr val="99663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a:p>
        </p:txBody>
      </p:sp>
      <p:grpSp>
        <p:nvGrpSpPr>
          <p:cNvPr id="9229" name="Group 13"/>
          <p:cNvGrpSpPr>
            <a:grpSpLocks/>
          </p:cNvGrpSpPr>
          <p:nvPr/>
        </p:nvGrpSpPr>
        <p:grpSpPr bwMode="auto">
          <a:xfrm>
            <a:off x="6696075" y="3106738"/>
            <a:ext cx="246063" cy="1425575"/>
            <a:chOff x="695" y="1118"/>
            <a:chExt cx="201" cy="898"/>
          </a:xfrm>
        </p:grpSpPr>
        <p:sp>
          <p:nvSpPr>
            <p:cNvPr id="9230" name="Freeform 14"/>
            <p:cNvSpPr>
              <a:spLocks/>
            </p:cNvSpPr>
            <p:nvPr/>
          </p:nvSpPr>
          <p:spPr bwMode="auto">
            <a:xfrm>
              <a:off x="720" y="1872"/>
              <a:ext cx="96" cy="144"/>
            </a:xfrm>
            <a:custGeom>
              <a:avLst/>
              <a:gdLst>
                <a:gd name="T0" fmla="*/ 168 w 168"/>
                <a:gd name="T1" fmla="*/ 0 h 248"/>
                <a:gd name="T2" fmla="*/ 24 w 168"/>
                <a:gd name="T3" fmla="*/ 48 h 248"/>
                <a:gd name="T4" fmla="*/ 24 w 168"/>
                <a:gd name="T5" fmla="*/ 192 h 248"/>
                <a:gd name="T6" fmla="*/ 120 w 168"/>
                <a:gd name="T7" fmla="*/ 240 h 248"/>
                <a:gd name="T8" fmla="*/ 168 w 168"/>
                <a:gd name="T9" fmla="*/ 240 h 248"/>
              </a:gdLst>
              <a:ahLst/>
              <a:cxnLst>
                <a:cxn ang="0">
                  <a:pos x="T0" y="T1"/>
                </a:cxn>
                <a:cxn ang="0">
                  <a:pos x="T2" y="T3"/>
                </a:cxn>
                <a:cxn ang="0">
                  <a:pos x="T4" y="T5"/>
                </a:cxn>
                <a:cxn ang="0">
                  <a:pos x="T6" y="T7"/>
                </a:cxn>
                <a:cxn ang="0">
                  <a:pos x="T8" y="T9"/>
                </a:cxn>
              </a:cxnLst>
              <a:rect l="0" t="0" r="r" b="b"/>
              <a:pathLst>
                <a:path w="168" h="248">
                  <a:moveTo>
                    <a:pt x="168" y="0"/>
                  </a:moveTo>
                  <a:cubicBezTo>
                    <a:pt x="108" y="8"/>
                    <a:pt x="48" y="16"/>
                    <a:pt x="24" y="48"/>
                  </a:cubicBezTo>
                  <a:cubicBezTo>
                    <a:pt x="0" y="80"/>
                    <a:pt x="8" y="160"/>
                    <a:pt x="24" y="192"/>
                  </a:cubicBezTo>
                  <a:cubicBezTo>
                    <a:pt x="40" y="224"/>
                    <a:pt x="96" y="232"/>
                    <a:pt x="120" y="240"/>
                  </a:cubicBezTo>
                  <a:cubicBezTo>
                    <a:pt x="144" y="248"/>
                    <a:pt x="128" y="232"/>
                    <a:pt x="168" y="240"/>
                  </a:cubicBezTo>
                </a:path>
              </a:pathLst>
            </a:custGeom>
            <a:noFill/>
            <a:ln w="28575"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a:p>
          </p:txBody>
        </p:sp>
        <p:sp>
          <p:nvSpPr>
            <p:cNvPr id="9231" name="Freeform 15"/>
            <p:cNvSpPr>
              <a:spLocks/>
            </p:cNvSpPr>
            <p:nvPr/>
          </p:nvSpPr>
          <p:spPr bwMode="auto">
            <a:xfrm flipH="1">
              <a:off x="800" y="1740"/>
              <a:ext cx="96" cy="144"/>
            </a:xfrm>
            <a:custGeom>
              <a:avLst/>
              <a:gdLst>
                <a:gd name="T0" fmla="*/ 168 w 168"/>
                <a:gd name="T1" fmla="*/ 0 h 248"/>
                <a:gd name="T2" fmla="*/ 24 w 168"/>
                <a:gd name="T3" fmla="*/ 48 h 248"/>
                <a:gd name="T4" fmla="*/ 24 w 168"/>
                <a:gd name="T5" fmla="*/ 192 h 248"/>
                <a:gd name="T6" fmla="*/ 120 w 168"/>
                <a:gd name="T7" fmla="*/ 240 h 248"/>
                <a:gd name="T8" fmla="*/ 168 w 168"/>
                <a:gd name="T9" fmla="*/ 240 h 248"/>
              </a:gdLst>
              <a:ahLst/>
              <a:cxnLst>
                <a:cxn ang="0">
                  <a:pos x="T0" y="T1"/>
                </a:cxn>
                <a:cxn ang="0">
                  <a:pos x="T2" y="T3"/>
                </a:cxn>
                <a:cxn ang="0">
                  <a:pos x="T4" y="T5"/>
                </a:cxn>
                <a:cxn ang="0">
                  <a:pos x="T6" y="T7"/>
                </a:cxn>
                <a:cxn ang="0">
                  <a:pos x="T8" y="T9"/>
                </a:cxn>
              </a:cxnLst>
              <a:rect l="0" t="0" r="r" b="b"/>
              <a:pathLst>
                <a:path w="168" h="248">
                  <a:moveTo>
                    <a:pt x="168" y="0"/>
                  </a:moveTo>
                  <a:cubicBezTo>
                    <a:pt x="108" y="8"/>
                    <a:pt x="48" y="16"/>
                    <a:pt x="24" y="48"/>
                  </a:cubicBezTo>
                  <a:cubicBezTo>
                    <a:pt x="0" y="80"/>
                    <a:pt x="8" y="160"/>
                    <a:pt x="24" y="192"/>
                  </a:cubicBezTo>
                  <a:cubicBezTo>
                    <a:pt x="40" y="224"/>
                    <a:pt x="96" y="232"/>
                    <a:pt x="120" y="240"/>
                  </a:cubicBezTo>
                  <a:cubicBezTo>
                    <a:pt x="144" y="248"/>
                    <a:pt x="128" y="232"/>
                    <a:pt x="168" y="240"/>
                  </a:cubicBezTo>
                </a:path>
              </a:pathLst>
            </a:custGeom>
            <a:noFill/>
            <a:ln w="28575"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a:p>
          </p:txBody>
        </p:sp>
        <p:sp>
          <p:nvSpPr>
            <p:cNvPr id="9232" name="Freeform 16"/>
            <p:cNvSpPr>
              <a:spLocks/>
            </p:cNvSpPr>
            <p:nvPr/>
          </p:nvSpPr>
          <p:spPr bwMode="auto">
            <a:xfrm>
              <a:off x="712" y="1595"/>
              <a:ext cx="96" cy="144"/>
            </a:xfrm>
            <a:custGeom>
              <a:avLst/>
              <a:gdLst>
                <a:gd name="T0" fmla="*/ 168 w 168"/>
                <a:gd name="T1" fmla="*/ 0 h 248"/>
                <a:gd name="T2" fmla="*/ 24 w 168"/>
                <a:gd name="T3" fmla="*/ 48 h 248"/>
                <a:gd name="T4" fmla="*/ 24 w 168"/>
                <a:gd name="T5" fmla="*/ 192 h 248"/>
                <a:gd name="T6" fmla="*/ 120 w 168"/>
                <a:gd name="T7" fmla="*/ 240 h 248"/>
                <a:gd name="T8" fmla="*/ 168 w 168"/>
                <a:gd name="T9" fmla="*/ 240 h 248"/>
              </a:gdLst>
              <a:ahLst/>
              <a:cxnLst>
                <a:cxn ang="0">
                  <a:pos x="T0" y="T1"/>
                </a:cxn>
                <a:cxn ang="0">
                  <a:pos x="T2" y="T3"/>
                </a:cxn>
                <a:cxn ang="0">
                  <a:pos x="T4" y="T5"/>
                </a:cxn>
                <a:cxn ang="0">
                  <a:pos x="T6" y="T7"/>
                </a:cxn>
                <a:cxn ang="0">
                  <a:pos x="T8" y="T9"/>
                </a:cxn>
              </a:cxnLst>
              <a:rect l="0" t="0" r="r" b="b"/>
              <a:pathLst>
                <a:path w="168" h="248">
                  <a:moveTo>
                    <a:pt x="168" y="0"/>
                  </a:moveTo>
                  <a:cubicBezTo>
                    <a:pt x="108" y="8"/>
                    <a:pt x="48" y="16"/>
                    <a:pt x="24" y="48"/>
                  </a:cubicBezTo>
                  <a:cubicBezTo>
                    <a:pt x="0" y="80"/>
                    <a:pt x="8" y="160"/>
                    <a:pt x="24" y="192"/>
                  </a:cubicBezTo>
                  <a:cubicBezTo>
                    <a:pt x="40" y="224"/>
                    <a:pt x="96" y="232"/>
                    <a:pt x="120" y="240"/>
                  </a:cubicBezTo>
                  <a:cubicBezTo>
                    <a:pt x="144" y="248"/>
                    <a:pt x="128" y="232"/>
                    <a:pt x="168" y="240"/>
                  </a:cubicBezTo>
                </a:path>
              </a:pathLst>
            </a:custGeom>
            <a:noFill/>
            <a:ln w="28575"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a:p>
          </p:txBody>
        </p:sp>
        <p:sp>
          <p:nvSpPr>
            <p:cNvPr id="9233" name="Freeform 17"/>
            <p:cNvSpPr>
              <a:spLocks/>
            </p:cNvSpPr>
            <p:nvPr/>
          </p:nvSpPr>
          <p:spPr bwMode="auto">
            <a:xfrm flipH="1">
              <a:off x="792" y="1463"/>
              <a:ext cx="96" cy="144"/>
            </a:xfrm>
            <a:custGeom>
              <a:avLst/>
              <a:gdLst>
                <a:gd name="T0" fmla="*/ 168 w 168"/>
                <a:gd name="T1" fmla="*/ 0 h 248"/>
                <a:gd name="T2" fmla="*/ 24 w 168"/>
                <a:gd name="T3" fmla="*/ 48 h 248"/>
                <a:gd name="T4" fmla="*/ 24 w 168"/>
                <a:gd name="T5" fmla="*/ 192 h 248"/>
                <a:gd name="T6" fmla="*/ 120 w 168"/>
                <a:gd name="T7" fmla="*/ 240 h 248"/>
                <a:gd name="T8" fmla="*/ 168 w 168"/>
                <a:gd name="T9" fmla="*/ 240 h 248"/>
              </a:gdLst>
              <a:ahLst/>
              <a:cxnLst>
                <a:cxn ang="0">
                  <a:pos x="T0" y="T1"/>
                </a:cxn>
                <a:cxn ang="0">
                  <a:pos x="T2" y="T3"/>
                </a:cxn>
                <a:cxn ang="0">
                  <a:pos x="T4" y="T5"/>
                </a:cxn>
                <a:cxn ang="0">
                  <a:pos x="T6" y="T7"/>
                </a:cxn>
                <a:cxn ang="0">
                  <a:pos x="T8" y="T9"/>
                </a:cxn>
              </a:cxnLst>
              <a:rect l="0" t="0" r="r" b="b"/>
              <a:pathLst>
                <a:path w="168" h="248">
                  <a:moveTo>
                    <a:pt x="168" y="0"/>
                  </a:moveTo>
                  <a:cubicBezTo>
                    <a:pt x="108" y="8"/>
                    <a:pt x="48" y="16"/>
                    <a:pt x="24" y="48"/>
                  </a:cubicBezTo>
                  <a:cubicBezTo>
                    <a:pt x="0" y="80"/>
                    <a:pt x="8" y="160"/>
                    <a:pt x="24" y="192"/>
                  </a:cubicBezTo>
                  <a:cubicBezTo>
                    <a:pt x="40" y="224"/>
                    <a:pt x="96" y="232"/>
                    <a:pt x="120" y="240"/>
                  </a:cubicBezTo>
                  <a:cubicBezTo>
                    <a:pt x="144" y="248"/>
                    <a:pt x="128" y="232"/>
                    <a:pt x="168" y="240"/>
                  </a:cubicBezTo>
                </a:path>
              </a:pathLst>
            </a:custGeom>
            <a:noFill/>
            <a:ln w="28575"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a:p>
          </p:txBody>
        </p:sp>
        <p:sp>
          <p:nvSpPr>
            <p:cNvPr id="9234" name="Freeform 18"/>
            <p:cNvSpPr>
              <a:spLocks/>
            </p:cNvSpPr>
            <p:nvPr/>
          </p:nvSpPr>
          <p:spPr bwMode="auto">
            <a:xfrm>
              <a:off x="695" y="1324"/>
              <a:ext cx="96" cy="144"/>
            </a:xfrm>
            <a:custGeom>
              <a:avLst/>
              <a:gdLst>
                <a:gd name="T0" fmla="*/ 168 w 168"/>
                <a:gd name="T1" fmla="*/ 0 h 248"/>
                <a:gd name="T2" fmla="*/ 24 w 168"/>
                <a:gd name="T3" fmla="*/ 48 h 248"/>
                <a:gd name="T4" fmla="*/ 24 w 168"/>
                <a:gd name="T5" fmla="*/ 192 h 248"/>
                <a:gd name="T6" fmla="*/ 120 w 168"/>
                <a:gd name="T7" fmla="*/ 240 h 248"/>
                <a:gd name="T8" fmla="*/ 168 w 168"/>
                <a:gd name="T9" fmla="*/ 240 h 248"/>
              </a:gdLst>
              <a:ahLst/>
              <a:cxnLst>
                <a:cxn ang="0">
                  <a:pos x="T0" y="T1"/>
                </a:cxn>
                <a:cxn ang="0">
                  <a:pos x="T2" y="T3"/>
                </a:cxn>
                <a:cxn ang="0">
                  <a:pos x="T4" y="T5"/>
                </a:cxn>
                <a:cxn ang="0">
                  <a:pos x="T6" y="T7"/>
                </a:cxn>
                <a:cxn ang="0">
                  <a:pos x="T8" y="T9"/>
                </a:cxn>
              </a:cxnLst>
              <a:rect l="0" t="0" r="r" b="b"/>
              <a:pathLst>
                <a:path w="168" h="248">
                  <a:moveTo>
                    <a:pt x="168" y="0"/>
                  </a:moveTo>
                  <a:cubicBezTo>
                    <a:pt x="108" y="8"/>
                    <a:pt x="48" y="16"/>
                    <a:pt x="24" y="48"/>
                  </a:cubicBezTo>
                  <a:cubicBezTo>
                    <a:pt x="0" y="80"/>
                    <a:pt x="8" y="160"/>
                    <a:pt x="24" y="192"/>
                  </a:cubicBezTo>
                  <a:cubicBezTo>
                    <a:pt x="40" y="224"/>
                    <a:pt x="96" y="232"/>
                    <a:pt x="120" y="240"/>
                  </a:cubicBezTo>
                  <a:cubicBezTo>
                    <a:pt x="144" y="248"/>
                    <a:pt x="128" y="232"/>
                    <a:pt x="168" y="240"/>
                  </a:cubicBezTo>
                </a:path>
              </a:pathLst>
            </a:custGeom>
            <a:noFill/>
            <a:ln w="28575"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a:p>
          </p:txBody>
        </p:sp>
        <p:sp>
          <p:nvSpPr>
            <p:cNvPr id="9235" name="Freeform 19"/>
            <p:cNvSpPr>
              <a:spLocks/>
            </p:cNvSpPr>
            <p:nvPr/>
          </p:nvSpPr>
          <p:spPr bwMode="auto">
            <a:xfrm>
              <a:off x="783" y="1251"/>
              <a:ext cx="44" cy="74"/>
            </a:xfrm>
            <a:custGeom>
              <a:avLst/>
              <a:gdLst>
                <a:gd name="T0" fmla="*/ 0 w 44"/>
                <a:gd name="T1" fmla="*/ 74 h 74"/>
                <a:gd name="T2" fmla="*/ 44 w 44"/>
                <a:gd name="T3" fmla="*/ 0 h 74"/>
              </a:gdLst>
              <a:ahLst/>
              <a:cxnLst>
                <a:cxn ang="0">
                  <a:pos x="T0" y="T1"/>
                </a:cxn>
                <a:cxn ang="0">
                  <a:pos x="T2" y="T3"/>
                </a:cxn>
              </a:cxnLst>
              <a:rect l="0" t="0" r="r" b="b"/>
              <a:pathLst>
                <a:path w="44" h="74">
                  <a:moveTo>
                    <a:pt x="0" y="74"/>
                  </a:moveTo>
                  <a:cubicBezTo>
                    <a:pt x="23" y="59"/>
                    <a:pt x="44" y="29"/>
                    <a:pt x="44" y="0"/>
                  </a:cubicBezTo>
                </a:path>
              </a:pathLst>
            </a:custGeom>
            <a:noFill/>
            <a:ln w="28575"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a:p>
          </p:txBody>
        </p:sp>
        <p:sp>
          <p:nvSpPr>
            <p:cNvPr id="9236" name="Line 20"/>
            <p:cNvSpPr>
              <a:spLocks noChangeShapeType="1"/>
            </p:cNvSpPr>
            <p:nvPr/>
          </p:nvSpPr>
          <p:spPr bwMode="auto">
            <a:xfrm flipV="1">
              <a:off x="835" y="1118"/>
              <a:ext cx="0" cy="144"/>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a:p>
          </p:txBody>
        </p:sp>
      </p:grpSp>
      <p:sp>
        <p:nvSpPr>
          <p:cNvPr id="9237" name="Text Box 21"/>
          <p:cNvSpPr txBox="1">
            <a:spLocks noChangeArrowheads="1"/>
          </p:cNvSpPr>
          <p:nvPr/>
        </p:nvSpPr>
        <p:spPr bwMode="auto">
          <a:xfrm>
            <a:off x="58738" y="571500"/>
            <a:ext cx="8867775" cy="2282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lang="en-US" altLang="en-US" sz="2400">
                <a:solidFill>
                  <a:srgbClr val="000099"/>
                </a:solidFill>
                <a:latin typeface="Times New Roman" pitchFamily="18" charset="0"/>
              </a:rPr>
              <a:t>The molecules of warm water cooling the horseshoe at the surface of the open bucket bump into air molecules and transfer heat to the air via conduction.  The water can also transfer energy to the air by emitting electromagnetic radiation.  This is simply light, but usually it’s light of a wavelength that is too long for us to see--infrared.  Bodies also continually absorb radiation, but when a body is warmer</a:t>
            </a:r>
          </a:p>
        </p:txBody>
      </p:sp>
      <p:grpSp>
        <p:nvGrpSpPr>
          <p:cNvPr id="9238" name="Group 22"/>
          <p:cNvGrpSpPr>
            <a:grpSpLocks/>
          </p:cNvGrpSpPr>
          <p:nvPr/>
        </p:nvGrpSpPr>
        <p:grpSpPr bwMode="auto">
          <a:xfrm>
            <a:off x="7464425" y="3119438"/>
            <a:ext cx="246063" cy="1425575"/>
            <a:chOff x="695" y="1118"/>
            <a:chExt cx="201" cy="898"/>
          </a:xfrm>
        </p:grpSpPr>
        <p:sp>
          <p:nvSpPr>
            <p:cNvPr id="9239" name="Freeform 23"/>
            <p:cNvSpPr>
              <a:spLocks/>
            </p:cNvSpPr>
            <p:nvPr/>
          </p:nvSpPr>
          <p:spPr bwMode="auto">
            <a:xfrm>
              <a:off x="720" y="1872"/>
              <a:ext cx="96" cy="144"/>
            </a:xfrm>
            <a:custGeom>
              <a:avLst/>
              <a:gdLst>
                <a:gd name="T0" fmla="*/ 168 w 168"/>
                <a:gd name="T1" fmla="*/ 0 h 248"/>
                <a:gd name="T2" fmla="*/ 24 w 168"/>
                <a:gd name="T3" fmla="*/ 48 h 248"/>
                <a:gd name="T4" fmla="*/ 24 w 168"/>
                <a:gd name="T5" fmla="*/ 192 h 248"/>
                <a:gd name="T6" fmla="*/ 120 w 168"/>
                <a:gd name="T7" fmla="*/ 240 h 248"/>
                <a:gd name="T8" fmla="*/ 168 w 168"/>
                <a:gd name="T9" fmla="*/ 240 h 248"/>
              </a:gdLst>
              <a:ahLst/>
              <a:cxnLst>
                <a:cxn ang="0">
                  <a:pos x="T0" y="T1"/>
                </a:cxn>
                <a:cxn ang="0">
                  <a:pos x="T2" y="T3"/>
                </a:cxn>
                <a:cxn ang="0">
                  <a:pos x="T4" y="T5"/>
                </a:cxn>
                <a:cxn ang="0">
                  <a:pos x="T6" y="T7"/>
                </a:cxn>
                <a:cxn ang="0">
                  <a:pos x="T8" y="T9"/>
                </a:cxn>
              </a:cxnLst>
              <a:rect l="0" t="0" r="r" b="b"/>
              <a:pathLst>
                <a:path w="168" h="248">
                  <a:moveTo>
                    <a:pt x="168" y="0"/>
                  </a:moveTo>
                  <a:cubicBezTo>
                    <a:pt x="108" y="8"/>
                    <a:pt x="48" y="16"/>
                    <a:pt x="24" y="48"/>
                  </a:cubicBezTo>
                  <a:cubicBezTo>
                    <a:pt x="0" y="80"/>
                    <a:pt x="8" y="160"/>
                    <a:pt x="24" y="192"/>
                  </a:cubicBezTo>
                  <a:cubicBezTo>
                    <a:pt x="40" y="224"/>
                    <a:pt x="96" y="232"/>
                    <a:pt x="120" y="240"/>
                  </a:cubicBezTo>
                  <a:cubicBezTo>
                    <a:pt x="144" y="248"/>
                    <a:pt x="128" y="232"/>
                    <a:pt x="168" y="240"/>
                  </a:cubicBezTo>
                </a:path>
              </a:pathLst>
            </a:custGeom>
            <a:noFill/>
            <a:ln w="28575"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a:p>
          </p:txBody>
        </p:sp>
        <p:sp>
          <p:nvSpPr>
            <p:cNvPr id="9240" name="Freeform 24"/>
            <p:cNvSpPr>
              <a:spLocks/>
            </p:cNvSpPr>
            <p:nvPr/>
          </p:nvSpPr>
          <p:spPr bwMode="auto">
            <a:xfrm flipH="1">
              <a:off x="800" y="1740"/>
              <a:ext cx="96" cy="144"/>
            </a:xfrm>
            <a:custGeom>
              <a:avLst/>
              <a:gdLst>
                <a:gd name="T0" fmla="*/ 168 w 168"/>
                <a:gd name="T1" fmla="*/ 0 h 248"/>
                <a:gd name="T2" fmla="*/ 24 w 168"/>
                <a:gd name="T3" fmla="*/ 48 h 248"/>
                <a:gd name="T4" fmla="*/ 24 w 168"/>
                <a:gd name="T5" fmla="*/ 192 h 248"/>
                <a:gd name="T6" fmla="*/ 120 w 168"/>
                <a:gd name="T7" fmla="*/ 240 h 248"/>
                <a:gd name="T8" fmla="*/ 168 w 168"/>
                <a:gd name="T9" fmla="*/ 240 h 248"/>
              </a:gdLst>
              <a:ahLst/>
              <a:cxnLst>
                <a:cxn ang="0">
                  <a:pos x="T0" y="T1"/>
                </a:cxn>
                <a:cxn ang="0">
                  <a:pos x="T2" y="T3"/>
                </a:cxn>
                <a:cxn ang="0">
                  <a:pos x="T4" y="T5"/>
                </a:cxn>
                <a:cxn ang="0">
                  <a:pos x="T6" y="T7"/>
                </a:cxn>
                <a:cxn ang="0">
                  <a:pos x="T8" y="T9"/>
                </a:cxn>
              </a:cxnLst>
              <a:rect l="0" t="0" r="r" b="b"/>
              <a:pathLst>
                <a:path w="168" h="248">
                  <a:moveTo>
                    <a:pt x="168" y="0"/>
                  </a:moveTo>
                  <a:cubicBezTo>
                    <a:pt x="108" y="8"/>
                    <a:pt x="48" y="16"/>
                    <a:pt x="24" y="48"/>
                  </a:cubicBezTo>
                  <a:cubicBezTo>
                    <a:pt x="0" y="80"/>
                    <a:pt x="8" y="160"/>
                    <a:pt x="24" y="192"/>
                  </a:cubicBezTo>
                  <a:cubicBezTo>
                    <a:pt x="40" y="224"/>
                    <a:pt x="96" y="232"/>
                    <a:pt x="120" y="240"/>
                  </a:cubicBezTo>
                  <a:cubicBezTo>
                    <a:pt x="144" y="248"/>
                    <a:pt x="128" y="232"/>
                    <a:pt x="168" y="240"/>
                  </a:cubicBezTo>
                </a:path>
              </a:pathLst>
            </a:custGeom>
            <a:noFill/>
            <a:ln w="28575"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a:p>
          </p:txBody>
        </p:sp>
        <p:sp>
          <p:nvSpPr>
            <p:cNvPr id="9241" name="Freeform 25"/>
            <p:cNvSpPr>
              <a:spLocks/>
            </p:cNvSpPr>
            <p:nvPr/>
          </p:nvSpPr>
          <p:spPr bwMode="auto">
            <a:xfrm>
              <a:off x="712" y="1595"/>
              <a:ext cx="96" cy="144"/>
            </a:xfrm>
            <a:custGeom>
              <a:avLst/>
              <a:gdLst>
                <a:gd name="T0" fmla="*/ 168 w 168"/>
                <a:gd name="T1" fmla="*/ 0 h 248"/>
                <a:gd name="T2" fmla="*/ 24 w 168"/>
                <a:gd name="T3" fmla="*/ 48 h 248"/>
                <a:gd name="T4" fmla="*/ 24 w 168"/>
                <a:gd name="T5" fmla="*/ 192 h 248"/>
                <a:gd name="T6" fmla="*/ 120 w 168"/>
                <a:gd name="T7" fmla="*/ 240 h 248"/>
                <a:gd name="T8" fmla="*/ 168 w 168"/>
                <a:gd name="T9" fmla="*/ 240 h 248"/>
              </a:gdLst>
              <a:ahLst/>
              <a:cxnLst>
                <a:cxn ang="0">
                  <a:pos x="T0" y="T1"/>
                </a:cxn>
                <a:cxn ang="0">
                  <a:pos x="T2" y="T3"/>
                </a:cxn>
                <a:cxn ang="0">
                  <a:pos x="T4" y="T5"/>
                </a:cxn>
                <a:cxn ang="0">
                  <a:pos x="T6" y="T7"/>
                </a:cxn>
                <a:cxn ang="0">
                  <a:pos x="T8" y="T9"/>
                </a:cxn>
              </a:cxnLst>
              <a:rect l="0" t="0" r="r" b="b"/>
              <a:pathLst>
                <a:path w="168" h="248">
                  <a:moveTo>
                    <a:pt x="168" y="0"/>
                  </a:moveTo>
                  <a:cubicBezTo>
                    <a:pt x="108" y="8"/>
                    <a:pt x="48" y="16"/>
                    <a:pt x="24" y="48"/>
                  </a:cubicBezTo>
                  <a:cubicBezTo>
                    <a:pt x="0" y="80"/>
                    <a:pt x="8" y="160"/>
                    <a:pt x="24" y="192"/>
                  </a:cubicBezTo>
                  <a:cubicBezTo>
                    <a:pt x="40" y="224"/>
                    <a:pt x="96" y="232"/>
                    <a:pt x="120" y="240"/>
                  </a:cubicBezTo>
                  <a:cubicBezTo>
                    <a:pt x="144" y="248"/>
                    <a:pt x="128" y="232"/>
                    <a:pt x="168" y="240"/>
                  </a:cubicBezTo>
                </a:path>
              </a:pathLst>
            </a:custGeom>
            <a:noFill/>
            <a:ln w="28575"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a:p>
          </p:txBody>
        </p:sp>
        <p:sp>
          <p:nvSpPr>
            <p:cNvPr id="9242" name="Freeform 26"/>
            <p:cNvSpPr>
              <a:spLocks/>
            </p:cNvSpPr>
            <p:nvPr/>
          </p:nvSpPr>
          <p:spPr bwMode="auto">
            <a:xfrm flipH="1">
              <a:off x="792" y="1463"/>
              <a:ext cx="96" cy="144"/>
            </a:xfrm>
            <a:custGeom>
              <a:avLst/>
              <a:gdLst>
                <a:gd name="T0" fmla="*/ 168 w 168"/>
                <a:gd name="T1" fmla="*/ 0 h 248"/>
                <a:gd name="T2" fmla="*/ 24 w 168"/>
                <a:gd name="T3" fmla="*/ 48 h 248"/>
                <a:gd name="T4" fmla="*/ 24 w 168"/>
                <a:gd name="T5" fmla="*/ 192 h 248"/>
                <a:gd name="T6" fmla="*/ 120 w 168"/>
                <a:gd name="T7" fmla="*/ 240 h 248"/>
                <a:gd name="T8" fmla="*/ 168 w 168"/>
                <a:gd name="T9" fmla="*/ 240 h 248"/>
              </a:gdLst>
              <a:ahLst/>
              <a:cxnLst>
                <a:cxn ang="0">
                  <a:pos x="T0" y="T1"/>
                </a:cxn>
                <a:cxn ang="0">
                  <a:pos x="T2" y="T3"/>
                </a:cxn>
                <a:cxn ang="0">
                  <a:pos x="T4" y="T5"/>
                </a:cxn>
                <a:cxn ang="0">
                  <a:pos x="T6" y="T7"/>
                </a:cxn>
                <a:cxn ang="0">
                  <a:pos x="T8" y="T9"/>
                </a:cxn>
              </a:cxnLst>
              <a:rect l="0" t="0" r="r" b="b"/>
              <a:pathLst>
                <a:path w="168" h="248">
                  <a:moveTo>
                    <a:pt x="168" y="0"/>
                  </a:moveTo>
                  <a:cubicBezTo>
                    <a:pt x="108" y="8"/>
                    <a:pt x="48" y="16"/>
                    <a:pt x="24" y="48"/>
                  </a:cubicBezTo>
                  <a:cubicBezTo>
                    <a:pt x="0" y="80"/>
                    <a:pt x="8" y="160"/>
                    <a:pt x="24" y="192"/>
                  </a:cubicBezTo>
                  <a:cubicBezTo>
                    <a:pt x="40" y="224"/>
                    <a:pt x="96" y="232"/>
                    <a:pt x="120" y="240"/>
                  </a:cubicBezTo>
                  <a:cubicBezTo>
                    <a:pt x="144" y="248"/>
                    <a:pt x="128" y="232"/>
                    <a:pt x="168" y="240"/>
                  </a:cubicBezTo>
                </a:path>
              </a:pathLst>
            </a:custGeom>
            <a:noFill/>
            <a:ln w="28575"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a:p>
          </p:txBody>
        </p:sp>
        <p:sp>
          <p:nvSpPr>
            <p:cNvPr id="9243" name="Freeform 27"/>
            <p:cNvSpPr>
              <a:spLocks/>
            </p:cNvSpPr>
            <p:nvPr/>
          </p:nvSpPr>
          <p:spPr bwMode="auto">
            <a:xfrm>
              <a:off x="695" y="1324"/>
              <a:ext cx="96" cy="144"/>
            </a:xfrm>
            <a:custGeom>
              <a:avLst/>
              <a:gdLst>
                <a:gd name="T0" fmla="*/ 168 w 168"/>
                <a:gd name="T1" fmla="*/ 0 h 248"/>
                <a:gd name="T2" fmla="*/ 24 w 168"/>
                <a:gd name="T3" fmla="*/ 48 h 248"/>
                <a:gd name="T4" fmla="*/ 24 w 168"/>
                <a:gd name="T5" fmla="*/ 192 h 248"/>
                <a:gd name="T6" fmla="*/ 120 w 168"/>
                <a:gd name="T7" fmla="*/ 240 h 248"/>
                <a:gd name="T8" fmla="*/ 168 w 168"/>
                <a:gd name="T9" fmla="*/ 240 h 248"/>
              </a:gdLst>
              <a:ahLst/>
              <a:cxnLst>
                <a:cxn ang="0">
                  <a:pos x="T0" y="T1"/>
                </a:cxn>
                <a:cxn ang="0">
                  <a:pos x="T2" y="T3"/>
                </a:cxn>
                <a:cxn ang="0">
                  <a:pos x="T4" y="T5"/>
                </a:cxn>
                <a:cxn ang="0">
                  <a:pos x="T6" y="T7"/>
                </a:cxn>
                <a:cxn ang="0">
                  <a:pos x="T8" y="T9"/>
                </a:cxn>
              </a:cxnLst>
              <a:rect l="0" t="0" r="r" b="b"/>
              <a:pathLst>
                <a:path w="168" h="248">
                  <a:moveTo>
                    <a:pt x="168" y="0"/>
                  </a:moveTo>
                  <a:cubicBezTo>
                    <a:pt x="108" y="8"/>
                    <a:pt x="48" y="16"/>
                    <a:pt x="24" y="48"/>
                  </a:cubicBezTo>
                  <a:cubicBezTo>
                    <a:pt x="0" y="80"/>
                    <a:pt x="8" y="160"/>
                    <a:pt x="24" y="192"/>
                  </a:cubicBezTo>
                  <a:cubicBezTo>
                    <a:pt x="40" y="224"/>
                    <a:pt x="96" y="232"/>
                    <a:pt x="120" y="240"/>
                  </a:cubicBezTo>
                  <a:cubicBezTo>
                    <a:pt x="144" y="248"/>
                    <a:pt x="128" y="232"/>
                    <a:pt x="168" y="240"/>
                  </a:cubicBezTo>
                </a:path>
              </a:pathLst>
            </a:custGeom>
            <a:noFill/>
            <a:ln w="28575"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a:p>
          </p:txBody>
        </p:sp>
        <p:sp>
          <p:nvSpPr>
            <p:cNvPr id="9244" name="Freeform 28"/>
            <p:cNvSpPr>
              <a:spLocks/>
            </p:cNvSpPr>
            <p:nvPr/>
          </p:nvSpPr>
          <p:spPr bwMode="auto">
            <a:xfrm>
              <a:off x="783" y="1251"/>
              <a:ext cx="44" cy="74"/>
            </a:xfrm>
            <a:custGeom>
              <a:avLst/>
              <a:gdLst>
                <a:gd name="T0" fmla="*/ 0 w 44"/>
                <a:gd name="T1" fmla="*/ 74 h 74"/>
                <a:gd name="T2" fmla="*/ 44 w 44"/>
                <a:gd name="T3" fmla="*/ 0 h 74"/>
              </a:gdLst>
              <a:ahLst/>
              <a:cxnLst>
                <a:cxn ang="0">
                  <a:pos x="T0" y="T1"/>
                </a:cxn>
                <a:cxn ang="0">
                  <a:pos x="T2" y="T3"/>
                </a:cxn>
              </a:cxnLst>
              <a:rect l="0" t="0" r="r" b="b"/>
              <a:pathLst>
                <a:path w="44" h="74">
                  <a:moveTo>
                    <a:pt x="0" y="74"/>
                  </a:moveTo>
                  <a:cubicBezTo>
                    <a:pt x="23" y="59"/>
                    <a:pt x="44" y="29"/>
                    <a:pt x="44" y="0"/>
                  </a:cubicBezTo>
                </a:path>
              </a:pathLst>
            </a:custGeom>
            <a:noFill/>
            <a:ln w="28575"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a:p>
          </p:txBody>
        </p:sp>
        <p:sp>
          <p:nvSpPr>
            <p:cNvPr id="9245" name="Line 29"/>
            <p:cNvSpPr>
              <a:spLocks noChangeShapeType="1"/>
            </p:cNvSpPr>
            <p:nvPr/>
          </p:nvSpPr>
          <p:spPr bwMode="auto">
            <a:xfrm flipV="1">
              <a:off x="835" y="1118"/>
              <a:ext cx="0" cy="144"/>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a:p>
          </p:txBody>
        </p:sp>
      </p:grpSp>
      <p:grpSp>
        <p:nvGrpSpPr>
          <p:cNvPr id="9246" name="Group 30"/>
          <p:cNvGrpSpPr>
            <a:grpSpLocks/>
          </p:cNvGrpSpPr>
          <p:nvPr/>
        </p:nvGrpSpPr>
        <p:grpSpPr bwMode="auto">
          <a:xfrm>
            <a:off x="8232775" y="3095625"/>
            <a:ext cx="246063" cy="1425575"/>
            <a:chOff x="695" y="1118"/>
            <a:chExt cx="201" cy="898"/>
          </a:xfrm>
        </p:grpSpPr>
        <p:sp>
          <p:nvSpPr>
            <p:cNvPr id="9247" name="Freeform 31"/>
            <p:cNvSpPr>
              <a:spLocks/>
            </p:cNvSpPr>
            <p:nvPr/>
          </p:nvSpPr>
          <p:spPr bwMode="auto">
            <a:xfrm>
              <a:off x="720" y="1872"/>
              <a:ext cx="96" cy="144"/>
            </a:xfrm>
            <a:custGeom>
              <a:avLst/>
              <a:gdLst>
                <a:gd name="T0" fmla="*/ 168 w 168"/>
                <a:gd name="T1" fmla="*/ 0 h 248"/>
                <a:gd name="T2" fmla="*/ 24 w 168"/>
                <a:gd name="T3" fmla="*/ 48 h 248"/>
                <a:gd name="T4" fmla="*/ 24 w 168"/>
                <a:gd name="T5" fmla="*/ 192 h 248"/>
                <a:gd name="T6" fmla="*/ 120 w 168"/>
                <a:gd name="T7" fmla="*/ 240 h 248"/>
                <a:gd name="T8" fmla="*/ 168 w 168"/>
                <a:gd name="T9" fmla="*/ 240 h 248"/>
              </a:gdLst>
              <a:ahLst/>
              <a:cxnLst>
                <a:cxn ang="0">
                  <a:pos x="T0" y="T1"/>
                </a:cxn>
                <a:cxn ang="0">
                  <a:pos x="T2" y="T3"/>
                </a:cxn>
                <a:cxn ang="0">
                  <a:pos x="T4" y="T5"/>
                </a:cxn>
                <a:cxn ang="0">
                  <a:pos x="T6" y="T7"/>
                </a:cxn>
                <a:cxn ang="0">
                  <a:pos x="T8" y="T9"/>
                </a:cxn>
              </a:cxnLst>
              <a:rect l="0" t="0" r="r" b="b"/>
              <a:pathLst>
                <a:path w="168" h="248">
                  <a:moveTo>
                    <a:pt x="168" y="0"/>
                  </a:moveTo>
                  <a:cubicBezTo>
                    <a:pt x="108" y="8"/>
                    <a:pt x="48" y="16"/>
                    <a:pt x="24" y="48"/>
                  </a:cubicBezTo>
                  <a:cubicBezTo>
                    <a:pt x="0" y="80"/>
                    <a:pt x="8" y="160"/>
                    <a:pt x="24" y="192"/>
                  </a:cubicBezTo>
                  <a:cubicBezTo>
                    <a:pt x="40" y="224"/>
                    <a:pt x="96" y="232"/>
                    <a:pt x="120" y="240"/>
                  </a:cubicBezTo>
                  <a:cubicBezTo>
                    <a:pt x="144" y="248"/>
                    <a:pt x="128" y="232"/>
                    <a:pt x="168" y="240"/>
                  </a:cubicBezTo>
                </a:path>
              </a:pathLst>
            </a:custGeom>
            <a:noFill/>
            <a:ln w="28575"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a:p>
          </p:txBody>
        </p:sp>
        <p:sp>
          <p:nvSpPr>
            <p:cNvPr id="9248" name="Freeform 32"/>
            <p:cNvSpPr>
              <a:spLocks/>
            </p:cNvSpPr>
            <p:nvPr/>
          </p:nvSpPr>
          <p:spPr bwMode="auto">
            <a:xfrm flipH="1">
              <a:off x="800" y="1740"/>
              <a:ext cx="96" cy="144"/>
            </a:xfrm>
            <a:custGeom>
              <a:avLst/>
              <a:gdLst>
                <a:gd name="T0" fmla="*/ 168 w 168"/>
                <a:gd name="T1" fmla="*/ 0 h 248"/>
                <a:gd name="T2" fmla="*/ 24 w 168"/>
                <a:gd name="T3" fmla="*/ 48 h 248"/>
                <a:gd name="T4" fmla="*/ 24 w 168"/>
                <a:gd name="T5" fmla="*/ 192 h 248"/>
                <a:gd name="T6" fmla="*/ 120 w 168"/>
                <a:gd name="T7" fmla="*/ 240 h 248"/>
                <a:gd name="T8" fmla="*/ 168 w 168"/>
                <a:gd name="T9" fmla="*/ 240 h 248"/>
              </a:gdLst>
              <a:ahLst/>
              <a:cxnLst>
                <a:cxn ang="0">
                  <a:pos x="T0" y="T1"/>
                </a:cxn>
                <a:cxn ang="0">
                  <a:pos x="T2" y="T3"/>
                </a:cxn>
                <a:cxn ang="0">
                  <a:pos x="T4" y="T5"/>
                </a:cxn>
                <a:cxn ang="0">
                  <a:pos x="T6" y="T7"/>
                </a:cxn>
                <a:cxn ang="0">
                  <a:pos x="T8" y="T9"/>
                </a:cxn>
              </a:cxnLst>
              <a:rect l="0" t="0" r="r" b="b"/>
              <a:pathLst>
                <a:path w="168" h="248">
                  <a:moveTo>
                    <a:pt x="168" y="0"/>
                  </a:moveTo>
                  <a:cubicBezTo>
                    <a:pt x="108" y="8"/>
                    <a:pt x="48" y="16"/>
                    <a:pt x="24" y="48"/>
                  </a:cubicBezTo>
                  <a:cubicBezTo>
                    <a:pt x="0" y="80"/>
                    <a:pt x="8" y="160"/>
                    <a:pt x="24" y="192"/>
                  </a:cubicBezTo>
                  <a:cubicBezTo>
                    <a:pt x="40" y="224"/>
                    <a:pt x="96" y="232"/>
                    <a:pt x="120" y="240"/>
                  </a:cubicBezTo>
                  <a:cubicBezTo>
                    <a:pt x="144" y="248"/>
                    <a:pt x="128" y="232"/>
                    <a:pt x="168" y="240"/>
                  </a:cubicBezTo>
                </a:path>
              </a:pathLst>
            </a:custGeom>
            <a:noFill/>
            <a:ln w="28575"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a:p>
          </p:txBody>
        </p:sp>
        <p:sp>
          <p:nvSpPr>
            <p:cNvPr id="9249" name="Freeform 33"/>
            <p:cNvSpPr>
              <a:spLocks/>
            </p:cNvSpPr>
            <p:nvPr/>
          </p:nvSpPr>
          <p:spPr bwMode="auto">
            <a:xfrm>
              <a:off x="712" y="1595"/>
              <a:ext cx="96" cy="144"/>
            </a:xfrm>
            <a:custGeom>
              <a:avLst/>
              <a:gdLst>
                <a:gd name="T0" fmla="*/ 168 w 168"/>
                <a:gd name="T1" fmla="*/ 0 h 248"/>
                <a:gd name="T2" fmla="*/ 24 w 168"/>
                <a:gd name="T3" fmla="*/ 48 h 248"/>
                <a:gd name="T4" fmla="*/ 24 w 168"/>
                <a:gd name="T5" fmla="*/ 192 h 248"/>
                <a:gd name="T6" fmla="*/ 120 w 168"/>
                <a:gd name="T7" fmla="*/ 240 h 248"/>
                <a:gd name="T8" fmla="*/ 168 w 168"/>
                <a:gd name="T9" fmla="*/ 240 h 248"/>
              </a:gdLst>
              <a:ahLst/>
              <a:cxnLst>
                <a:cxn ang="0">
                  <a:pos x="T0" y="T1"/>
                </a:cxn>
                <a:cxn ang="0">
                  <a:pos x="T2" y="T3"/>
                </a:cxn>
                <a:cxn ang="0">
                  <a:pos x="T4" y="T5"/>
                </a:cxn>
                <a:cxn ang="0">
                  <a:pos x="T6" y="T7"/>
                </a:cxn>
                <a:cxn ang="0">
                  <a:pos x="T8" y="T9"/>
                </a:cxn>
              </a:cxnLst>
              <a:rect l="0" t="0" r="r" b="b"/>
              <a:pathLst>
                <a:path w="168" h="248">
                  <a:moveTo>
                    <a:pt x="168" y="0"/>
                  </a:moveTo>
                  <a:cubicBezTo>
                    <a:pt x="108" y="8"/>
                    <a:pt x="48" y="16"/>
                    <a:pt x="24" y="48"/>
                  </a:cubicBezTo>
                  <a:cubicBezTo>
                    <a:pt x="0" y="80"/>
                    <a:pt x="8" y="160"/>
                    <a:pt x="24" y="192"/>
                  </a:cubicBezTo>
                  <a:cubicBezTo>
                    <a:pt x="40" y="224"/>
                    <a:pt x="96" y="232"/>
                    <a:pt x="120" y="240"/>
                  </a:cubicBezTo>
                  <a:cubicBezTo>
                    <a:pt x="144" y="248"/>
                    <a:pt x="128" y="232"/>
                    <a:pt x="168" y="240"/>
                  </a:cubicBezTo>
                </a:path>
              </a:pathLst>
            </a:custGeom>
            <a:noFill/>
            <a:ln w="28575"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a:p>
          </p:txBody>
        </p:sp>
        <p:sp>
          <p:nvSpPr>
            <p:cNvPr id="9250" name="Freeform 34"/>
            <p:cNvSpPr>
              <a:spLocks/>
            </p:cNvSpPr>
            <p:nvPr/>
          </p:nvSpPr>
          <p:spPr bwMode="auto">
            <a:xfrm flipH="1">
              <a:off x="792" y="1463"/>
              <a:ext cx="96" cy="144"/>
            </a:xfrm>
            <a:custGeom>
              <a:avLst/>
              <a:gdLst>
                <a:gd name="T0" fmla="*/ 168 w 168"/>
                <a:gd name="T1" fmla="*/ 0 h 248"/>
                <a:gd name="T2" fmla="*/ 24 w 168"/>
                <a:gd name="T3" fmla="*/ 48 h 248"/>
                <a:gd name="T4" fmla="*/ 24 w 168"/>
                <a:gd name="T5" fmla="*/ 192 h 248"/>
                <a:gd name="T6" fmla="*/ 120 w 168"/>
                <a:gd name="T7" fmla="*/ 240 h 248"/>
                <a:gd name="T8" fmla="*/ 168 w 168"/>
                <a:gd name="T9" fmla="*/ 240 h 248"/>
              </a:gdLst>
              <a:ahLst/>
              <a:cxnLst>
                <a:cxn ang="0">
                  <a:pos x="T0" y="T1"/>
                </a:cxn>
                <a:cxn ang="0">
                  <a:pos x="T2" y="T3"/>
                </a:cxn>
                <a:cxn ang="0">
                  <a:pos x="T4" y="T5"/>
                </a:cxn>
                <a:cxn ang="0">
                  <a:pos x="T6" y="T7"/>
                </a:cxn>
                <a:cxn ang="0">
                  <a:pos x="T8" y="T9"/>
                </a:cxn>
              </a:cxnLst>
              <a:rect l="0" t="0" r="r" b="b"/>
              <a:pathLst>
                <a:path w="168" h="248">
                  <a:moveTo>
                    <a:pt x="168" y="0"/>
                  </a:moveTo>
                  <a:cubicBezTo>
                    <a:pt x="108" y="8"/>
                    <a:pt x="48" y="16"/>
                    <a:pt x="24" y="48"/>
                  </a:cubicBezTo>
                  <a:cubicBezTo>
                    <a:pt x="0" y="80"/>
                    <a:pt x="8" y="160"/>
                    <a:pt x="24" y="192"/>
                  </a:cubicBezTo>
                  <a:cubicBezTo>
                    <a:pt x="40" y="224"/>
                    <a:pt x="96" y="232"/>
                    <a:pt x="120" y="240"/>
                  </a:cubicBezTo>
                  <a:cubicBezTo>
                    <a:pt x="144" y="248"/>
                    <a:pt x="128" y="232"/>
                    <a:pt x="168" y="240"/>
                  </a:cubicBezTo>
                </a:path>
              </a:pathLst>
            </a:custGeom>
            <a:noFill/>
            <a:ln w="28575"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a:p>
          </p:txBody>
        </p:sp>
        <p:sp>
          <p:nvSpPr>
            <p:cNvPr id="9251" name="Freeform 35"/>
            <p:cNvSpPr>
              <a:spLocks/>
            </p:cNvSpPr>
            <p:nvPr/>
          </p:nvSpPr>
          <p:spPr bwMode="auto">
            <a:xfrm>
              <a:off x="695" y="1324"/>
              <a:ext cx="96" cy="144"/>
            </a:xfrm>
            <a:custGeom>
              <a:avLst/>
              <a:gdLst>
                <a:gd name="T0" fmla="*/ 168 w 168"/>
                <a:gd name="T1" fmla="*/ 0 h 248"/>
                <a:gd name="T2" fmla="*/ 24 w 168"/>
                <a:gd name="T3" fmla="*/ 48 h 248"/>
                <a:gd name="T4" fmla="*/ 24 w 168"/>
                <a:gd name="T5" fmla="*/ 192 h 248"/>
                <a:gd name="T6" fmla="*/ 120 w 168"/>
                <a:gd name="T7" fmla="*/ 240 h 248"/>
                <a:gd name="T8" fmla="*/ 168 w 168"/>
                <a:gd name="T9" fmla="*/ 240 h 248"/>
              </a:gdLst>
              <a:ahLst/>
              <a:cxnLst>
                <a:cxn ang="0">
                  <a:pos x="T0" y="T1"/>
                </a:cxn>
                <a:cxn ang="0">
                  <a:pos x="T2" y="T3"/>
                </a:cxn>
                <a:cxn ang="0">
                  <a:pos x="T4" y="T5"/>
                </a:cxn>
                <a:cxn ang="0">
                  <a:pos x="T6" y="T7"/>
                </a:cxn>
                <a:cxn ang="0">
                  <a:pos x="T8" y="T9"/>
                </a:cxn>
              </a:cxnLst>
              <a:rect l="0" t="0" r="r" b="b"/>
              <a:pathLst>
                <a:path w="168" h="248">
                  <a:moveTo>
                    <a:pt x="168" y="0"/>
                  </a:moveTo>
                  <a:cubicBezTo>
                    <a:pt x="108" y="8"/>
                    <a:pt x="48" y="16"/>
                    <a:pt x="24" y="48"/>
                  </a:cubicBezTo>
                  <a:cubicBezTo>
                    <a:pt x="0" y="80"/>
                    <a:pt x="8" y="160"/>
                    <a:pt x="24" y="192"/>
                  </a:cubicBezTo>
                  <a:cubicBezTo>
                    <a:pt x="40" y="224"/>
                    <a:pt x="96" y="232"/>
                    <a:pt x="120" y="240"/>
                  </a:cubicBezTo>
                  <a:cubicBezTo>
                    <a:pt x="144" y="248"/>
                    <a:pt x="128" y="232"/>
                    <a:pt x="168" y="240"/>
                  </a:cubicBezTo>
                </a:path>
              </a:pathLst>
            </a:custGeom>
            <a:noFill/>
            <a:ln w="28575"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a:p>
          </p:txBody>
        </p:sp>
        <p:sp>
          <p:nvSpPr>
            <p:cNvPr id="9252" name="Freeform 36"/>
            <p:cNvSpPr>
              <a:spLocks/>
            </p:cNvSpPr>
            <p:nvPr/>
          </p:nvSpPr>
          <p:spPr bwMode="auto">
            <a:xfrm>
              <a:off x="783" y="1251"/>
              <a:ext cx="44" cy="74"/>
            </a:xfrm>
            <a:custGeom>
              <a:avLst/>
              <a:gdLst>
                <a:gd name="T0" fmla="*/ 0 w 44"/>
                <a:gd name="T1" fmla="*/ 74 h 74"/>
                <a:gd name="T2" fmla="*/ 44 w 44"/>
                <a:gd name="T3" fmla="*/ 0 h 74"/>
              </a:gdLst>
              <a:ahLst/>
              <a:cxnLst>
                <a:cxn ang="0">
                  <a:pos x="T0" y="T1"/>
                </a:cxn>
                <a:cxn ang="0">
                  <a:pos x="T2" y="T3"/>
                </a:cxn>
              </a:cxnLst>
              <a:rect l="0" t="0" r="r" b="b"/>
              <a:pathLst>
                <a:path w="44" h="74">
                  <a:moveTo>
                    <a:pt x="0" y="74"/>
                  </a:moveTo>
                  <a:cubicBezTo>
                    <a:pt x="23" y="59"/>
                    <a:pt x="44" y="29"/>
                    <a:pt x="44" y="0"/>
                  </a:cubicBezTo>
                </a:path>
              </a:pathLst>
            </a:custGeom>
            <a:noFill/>
            <a:ln w="28575"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a:p>
          </p:txBody>
        </p:sp>
        <p:sp>
          <p:nvSpPr>
            <p:cNvPr id="9253" name="Line 37"/>
            <p:cNvSpPr>
              <a:spLocks noChangeShapeType="1"/>
            </p:cNvSpPr>
            <p:nvPr/>
          </p:nvSpPr>
          <p:spPr bwMode="auto">
            <a:xfrm flipV="1">
              <a:off x="835" y="1118"/>
              <a:ext cx="0" cy="144"/>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a:p>
          </p:txBody>
        </p:sp>
      </p:grpSp>
      <p:sp>
        <p:nvSpPr>
          <p:cNvPr id="9254" name="Text Box 38"/>
          <p:cNvSpPr txBox="1">
            <a:spLocks noChangeArrowheads="1"/>
          </p:cNvSpPr>
          <p:nvPr/>
        </p:nvSpPr>
        <p:spPr bwMode="auto">
          <a:xfrm>
            <a:off x="80963" y="2724150"/>
            <a:ext cx="5942012" cy="3743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lang="en-US" altLang="en-US" sz="2400">
                <a:solidFill>
                  <a:srgbClr val="000099"/>
                </a:solidFill>
                <a:latin typeface="Times New Roman" pitchFamily="18" charset="0"/>
              </a:rPr>
              <a:t>than its surroundings, it emits more than it absorbs.  Night vision technology takes advan-tage of this fact by detecting infrared light in order to “see in the dark.”  Radiation can cool or warm objects even if they are surrounded by a vacuum.  (Even a perfect Thermos bottle full of hot chocolate will eventually cool down.)  When the bucket cools long enough, it will be in thermal equilibrium with the air, and the net radiation (emission - absorption) will be zero.</a:t>
            </a:r>
          </a:p>
        </p:txBody>
      </p:sp>
    </p:spTree>
    <p:extLst>
      <p:ext uri="{BB962C8B-B14F-4D97-AF65-F5344CB8AC3E}">
        <p14:creationId xmlns:p14="http://schemas.microsoft.com/office/powerpoint/2010/main" val="6443055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a:xfrm>
            <a:off x="468313" y="274638"/>
            <a:ext cx="8218487" cy="1282700"/>
          </a:xfrm>
        </p:spPr>
        <p:txBody>
          <a:bodyPr/>
          <a:lstStyle/>
          <a:p>
            <a:r>
              <a:rPr lang="en-AU" altLang="en-US" sz="4000"/>
              <a:t>Summary table</a:t>
            </a:r>
            <a:br>
              <a:rPr lang="en-AU" altLang="en-US" sz="4000"/>
            </a:br>
            <a:r>
              <a:rPr lang="en-AU" altLang="en-US" sz="1600"/>
              <a:t>Using ticks and crosses complete the table below showing the relative ability of each heat transfer method in the 4 different mediums</a:t>
            </a:r>
            <a:endParaRPr lang="en-AU" altLang="en-US" sz="4000"/>
          </a:p>
        </p:txBody>
      </p:sp>
      <p:graphicFrame>
        <p:nvGraphicFramePr>
          <p:cNvPr id="32804" name="Group 36"/>
          <p:cNvGraphicFramePr>
            <a:graphicFrameLocks noGrp="1"/>
          </p:cNvGraphicFramePr>
          <p:nvPr>
            <p:ph idx="1"/>
          </p:nvPr>
        </p:nvGraphicFramePr>
        <p:xfrm>
          <a:off x="457200" y="1600200"/>
          <a:ext cx="8229600" cy="4525964"/>
        </p:xfrm>
        <a:graphic>
          <a:graphicData uri="http://schemas.openxmlformats.org/drawingml/2006/table">
            <a:tbl>
              <a:tblPr/>
              <a:tblGrid>
                <a:gridCol w="1646238">
                  <a:extLst>
                    <a:ext uri="{9D8B030D-6E8A-4147-A177-3AD203B41FA5}">
                      <a16:colId xmlns:a16="http://schemas.microsoft.com/office/drawing/2014/main" val="20000"/>
                    </a:ext>
                  </a:extLst>
                </a:gridCol>
                <a:gridCol w="1646237">
                  <a:extLst>
                    <a:ext uri="{9D8B030D-6E8A-4147-A177-3AD203B41FA5}">
                      <a16:colId xmlns:a16="http://schemas.microsoft.com/office/drawing/2014/main" val="20001"/>
                    </a:ext>
                  </a:extLst>
                </a:gridCol>
                <a:gridCol w="1644650">
                  <a:extLst>
                    <a:ext uri="{9D8B030D-6E8A-4147-A177-3AD203B41FA5}">
                      <a16:colId xmlns:a16="http://schemas.microsoft.com/office/drawing/2014/main" val="20002"/>
                    </a:ext>
                  </a:extLst>
                </a:gridCol>
                <a:gridCol w="1646238">
                  <a:extLst>
                    <a:ext uri="{9D8B030D-6E8A-4147-A177-3AD203B41FA5}">
                      <a16:colId xmlns:a16="http://schemas.microsoft.com/office/drawing/2014/main" val="20003"/>
                    </a:ext>
                  </a:extLst>
                </a:gridCol>
                <a:gridCol w="1646237">
                  <a:extLst>
                    <a:ext uri="{9D8B030D-6E8A-4147-A177-3AD203B41FA5}">
                      <a16:colId xmlns:a16="http://schemas.microsoft.com/office/drawing/2014/main" val="20004"/>
                    </a:ext>
                  </a:extLst>
                </a:gridCol>
              </a:tblGrid>
              <a:tr h="1131888">
                <a:tc>
                  <a:txBody>
                    <a:bodyPr/>
                    <a:lstStyle>
                      <a:lvl1pPr>
                        <a:spcBef>
                          <a:spcPct val="20000"/>
                        </a:spcBef>
                        <a:defRPr sz="2800">
                          <a:solidFill>
                            <a:schemeClr val="tx1"/>
                          </a:solidFill>
                          <a:latin typeface="Arial" charset="0"/>
                        </a:defRPr>
                      </a:lvl1pPr>
                      <a:lvl2pPr>
                        <a:spcBef>
                          <a:spcPct val="20000"/>
                        </a:spcBef>
                        <a:defRPr sz="2400">
                          <a:solidFill>
                            <a:schemeClr val="tx1"/>
                          </a:solidFill>
                          <a:latin typeface="Arial" charset="0"/>
                        </a:defRPr>
                      </a:lvl2pPr>
                      <a:lvl3pPr>
                        <a:spcBef>
                          <a:spcPct val="20000"/>
                        </a:spcBef>
                        <a:defRPr sz="2000">
                          <a:solidFill>
                            <a:schemeClr val="tx1"/>
                          </a:solidFill>
                          <a:latin typeface="Arial" charset="0"/>
                        </a:defRPr>
                      </a:lvl3pPr>
                      <a:lvl4pPr>
                        <a:spcBef>
                          <a:spcPct val="20000"/>
                        </a:spcBef>
                        <a:defRPr>
                          <a:solidFill>
                            <a:schemeClr val="tx1"/>
                          </a:solidFill>
                          <a:latin typeface="Arial" charset="0"/>
                        </a:defRPr>
                      </a:lvl4pPr>
                      <a:lvl5pPr>
                        <a:spcBef>
                          <a:spcPct val="20000"/>
                        </a:spcBef>
                        <a:defRPr>
                          <a:solidFill>
                            <a:schemeClr val="tx1"/>
                          </a:solidFill>
                          <a:latin typeface="Arial" charset="0"/>
                        </a:defRPr>
                      </a:lvl5pPr>
                      <a:lvl6pPr fontAlgn="base">
                        <a:spcBef>
                          <a:spcPct val="20000"/>
                        </a:spcBef>
                        <a:spcAft>
                          <a:spcPct val="0"/>
                        </a:spcAft>
                        <a:defRPr>
                          <a:solidFill>
                            <a:schemeClr val="tx1"/>
                          </a:solidFill>
                          <a:latin typeface="Arial" charset="0"/>
                        </a:defRPr>
                      </a:lvl6pPr>
                      <a:lvl7pPr fontAlgn="base">
                        <a:spcBef>
                          <a:spcPct val="20000"/>
                        </a:spcBef>
                        <a:spcAft>
                          <a:spcPct val="0"/>
                        </a:spcAft>
                        <a:defRPr>
                          <a:solidFill>
                            <a:schemeClr val="tx1"/>
                          </a:solidFill>
                          <a:latin typeface="Arial" charset="0"/>
                        </a:defRPr>
                      </a:lvl7pPr>
                      <a:lvl8pPr fontAlgn="base">
                        <a:spcBef>
                          <a:spcPct val="20000"/>
                        </a:spcBef>
                        <a:spcAft>
                          <a:spcPct val="0"/>
                        </a:spcAft>
                        <a:defRPr>
                          <a:solidFill>
                            <a:schemeClr val="tx1"/>
                          </a:solidFill>
                          <a:latin typeface="Arial" charset="0"/>
                        </a:defRPr>
                      </a:lvl8pPr>
                      <a:lvl9pPr fontAlgn="base">
                        <a:spcBef>
                          <a:spcPct val="20000"/>
                        </a:spcBef>
                        <a:spcAft>
                          <a:spcPct val="0"/>
                        </a:spcAft>
                        <a:defRPr>
                          <a:solidFill>
                            <a:schemeClr val="tx1"/>
                          </a:solidFill>
                          <a:latin typeface="Arial"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en-US" sz="1600" b="0" i="0" u="none" strike="noStrike" cap="none" normalizeH="0" baseline="0">
                        <a:ln>
                          <a:noFill/>
                        </a:ln>
                        <a:solidFill>
                          <a:schemeClr val="tx1"/>
                        </a:solidFill>
                        <a:effectLst/>
                        <a:latin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charset="0"/>
                        </a:defRPr>
                      </a:lvl1pPr>
                      <a:lvl2pPr>
                        <a:spcBef>
                          <a:spcPct val="20000"/>
                        </a:spcBef>
                        <a:defRPr sz="2400">
                          <a:solidFill>
                            <a:schemeClr val="tx1"/>
                          </a:solidFill>
                          <a:latin typeface="Arial" charset="0"/>
                        </a:defRPr>
                      </a:lvl2pPr>
                      <a:lvl3pPr>
                        <a:spcBef>
                          <a:spcPct val="20000"/>
                        </a:spcBef>
                        <a:defRPr sz="2000">
                          <a:solidFill>
                            <a:schemeClr val="tx1"/>
                          </a:solidFill>
                          <a:latin typeface="Arial" charset="0"/>
                        </a:defRPr>
                      </a:lvl3pPr>
                      <a:lvl4pPr>
                        <a:spcBef>
                          <a:spcPct val="20000"/>
                        </a:spcBef>
                        <a:defRPr>
                          <a:solidFill>
                            <a:schemeClr val="tx1"/>
                          </a:solidFill>
                          <a:latin typeface="Arial" charset="0"/>
                        </a:defRPr>
                      </a:lvl4pPr>
                      <a:lvl5pPr>
                        <a:spcBef>
                          <a:spcPct val="20000"/>
                        </a:spcBef>
                        <a:defRPr>
                          <a:solidFill>
                            <a:schemeClr val="tx1"/>
                          </a:solidFill>
                          <a:latin typeface="Arial" charset="0"/>
                        </a:defRPr>
                      </a:lvl5pPr>
                      <a:lvl6pPr fontAlgn="base">
                        <a:spcBef>
                          <a:spcPct val="20000"/>
                        </a:spcBef>
                        <a:spcAft>
                          <a:spcPct val="0"/>
                        </a:spcAft>
                        <a:defRPr>
                          <a:solidFill>
                            <a:schemeClr val="tx1"/>
                          </a:solidFill>
                          <a:latin typeface="Arial" charset="0"/>
                        </a:defRPr>
                      </a:lvl6pPr>
                      <a:lvl7pPr fontAlgn="base">
                        <a:spcBef>
                          <a:spcPct val="20000"/>
                        </a:spcBef>
                        <a:spcAft>
                          <a:spcPct val="0"/>
                        </a:spcAft>
                        <a:defRPr>
                          <a:solidFill>
                            <a:schemeClr val="tx1"/>
                          </a:solidFill>
                          <a:latin typeface="Arial" charset="0"/>
                        </a:defRPr>
                      </a:lvl7pPr>
                      <a:lvl8pPr fontAlgn="base">
                        <a:spcBef>
                          <a:spcPct val="20000"/>
                        </a:spcBef>
                        <a:spcAft>
                          <a:spcPct val="0"/>
                        </a:spcAft>
                        <a:defRPr>
                          <a:solidFill>
                            <a:schemeClr val="tx1"/>
                          </a:solidFill>
                          <a:latin typeface="Arial" charset="0"/>
                        </a:defRPr>
                      </a:lvl8pPr>
                      <a:lvl9pPr fontAlgn="base">
                        <a:spcBef>
                          <a:spcPct val="20000"/>
                        </a:spcBef>
                        <a:spcAft>
                          <a:spcPct val="0"/>
                        </a:spcAft>
                        <a:defRPr>
                          <a:solidFill>
                            <a:schemeClr val="tx1"/>
                          </a:solidFill>
                          <a:latin typeface="Arial"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AU" altLang="en-US" sz="1600" b="0" i="0" u="none" strike="noStrike" cap="none" normalizeH="0" baseline="0">
                          <a:ln>
                            <a:noFill/>
                          </a:ln>
                          <a:solidFill>
                            <a:schemeClr val="tx1"/>
                          </a:solidFill>
                          <a:effectLst/>
                          <a:latin typeface="Arial" charset="0"/>
                        </a:rPr>
                        <a:t>Solid</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charset="0"/>
                        </a:defRPr>
                      </a:lvl1pPr>
                      <a:lvl2pPr>
                        <a:spcBef>
                          <a:spcPct val="20000"/>
                        </a:spcBef>
                        <a:defRPr sz="2400">
                          <a:solidFill>
                            <a:schemeClr val="tx1"/>
                          </a:solidFill>
                          <a:latin typeface="Arial" charset="0"/>
                        </a:defRPr>
                      </a:lvl2pPr>
                      <a:lvl3pPr>
                        <a:spcBef>
                          <a:spcPct val="20000"/>
                        </a:spcBef>
                        <a:defRPr sz="2000">
                          <a:solidFill>
                            <a:schemeClr val="tx1"/>
                          </a:solidFill>
                          <a:latin typeface="Arial" charset="0"/>
                        </a:defRPr>
                      </a:lvl3pPr>
                      <a:lvl4pPr>
                        <a:spcBef>
                          <a:spcPct val="20000"/>
                        </a:spcBef>
                        <a:defRPr>
                          <a:solidFill>
                            <a:schemeClr val="tx1"/>
                          </a:solidFill>
                          <a:latin typeface="Arial" charset="0"/>
                        </a:defRPr>
                      </a:lvl4pPr>
                      <a:lvl5pPr>
                        <a:spcBef>
                          <a:spcPct val="20000"/>
                        </a:spcBef>
                        <a:defRPr>
                          <a:solidFill>
                            <a:schemeClr val="tx1"/>
                          </a:solidFill>
                          <a:latin typeface="Arial" charset="0"/>
                        </a:defRPr>
                      </a:lvl5pPr>
                      <a:lvl6pPr fontAlgn="base">
                        <a:spcBef>
                          <a:spcPct val="20000"/>
                        </a:spcBef>
                        <a:spcAft>
                          <a:spcPct val="0"/>
                        </a:spcAft>
                        <a:defRPr>
                          <a:solidFill>
                            <a:schemeClr val="tx1"/>
                          </a:solidFill>
                          <a:latin typeface="Arial" charset="0"/>
                        </a:defRPr>
                      </a:lvl6pPr>
                      <a:lvl7pPr fontAlgn="base">
                        <a:spcBef>
                          <a:spcPct val="20000"/>
                        </a:spcBef>
                        <a:spcAft>
                          <a:spcPct val="0"/>
                        </a:spcAft>
                        <a:defRPr>
                          <a:solidFill>
                            <a:schemeClr val="tx1"/>
                          </a:solidFill>
                          <a:latin typeface="Arial" charset="0"/>
                        </a:defRPr>
                      </a:lvl7pPr>
                      <a:lvl8pPr fontAlgn="base">
                        <a:spcBef>
                          <a:spcPct val="20000"/>
                        </a:spcBef>
                        <a:spcAft>
                          <a:spcPct val="0"/>
                        </a:spcAft>
                        <a:defRPr>
                          <a:solidFill>
                            <a:schemeClr val="tx1"/>
                          </a:solidFill>
                          <a:latin typeface="Arial" charset="0"/>
                        </a:defRPr>
                      </a:lvl8pPr>
                      <a:lvl9pPr fontAlgn="base">
                        <a:spcBef>
                          <a:spcPct val="20000"/>
                        </a:spcBef>
                        <a:spcAft>
                          <a:spcPct val="0"/>
                        </a:spcAft>
                        <a:defRPr>
                          <a:solidFill>
                            <a:schemeClr val="tx1"/>
                          </a:solidFill>
                          <a:latin typeface="Arial"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AU" altLang="en-US" sz="1600" b="0" i="0" u="none" strike="noStrike" cap="none" normalizeH="0" baseline="0">
                          <a:ln>
                            <a:noFill/>
                          </a:ln>
                          <a:solidFill>
                            <a:schemeClr val="tx1"/>
                          </a:solidFill>
                          <a:effectLst/>
                          <a:latin typeface="Arial" charset="0"/>
                        </a:rPr>
                        <a:t>Liquid</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charset="0"/>
                        </a:defRPr>
                      </a:lvl1pPr>
                      <a:lvl2pPr>
                        <a:spcBef>
                          <a:spcPct val="20000"/>
                        </a:spcBef>
                        <a:defRPr sz="2400">
                          <a:solidFill>
                            <a:schemeClr val="tx1"/>
                          </a:solidFill>
                          <a:latin typeface="Arial" charset="0"/>
                        </a:defRPr>
                      </a:lvl2pPr>
                      <a:lvl3pPr>
                        <a:spcBef>
                          <a:spcPct val="20000"/>
                        </a:spcBef>
                        <a:defRPr sz="2000">
                          <a:solidFill>
                            <a:schemeClr val="tx1"/>
                          </a:solidFill>
                          <a:latin typeface="Arial" charset="0"/>
                        </a:defRPr>
                      </a:lvl3pPr>
                      <a:lvl4pPr>
                        <a:spcBef>
                          <a:spcPct val="20000"/>
                        </a:spcBef>
                        <a:defRPr>
                          <a:solidFill>
                            <a:schemeClr val="tx1"/>
                          </a:solidFill>
                          <a:latin typeface="Arial" charset="0"/>
                        </a:defRPr>
                      </a:lvl4pPr>
                      <a:lvl5pPr>
                        <a:spcBef>
                          <a:spcPct val="20000"/>
                        </a:spcBef>
                        <a:defRPr>
                          <a:solidFill>
                            <a:schemeClr val="tx1"/>
                          </a:solidFill>
                          <a:latin typeface="Arial" charset="0"/>
                        </a:defRPr>
                      </a:lvl5pPr>
                      <a:lvl6pPr fontAlgn="base">
                        <a:spcBef>
                          <a:spcPct val="20000"/>
                        </a:spcBef>
                        <a:spcAft>
                          <a:spcPct val="0"/>
                        </a:spcAft>
                        <a:defRPr>
                          <a:solidFill>
                            <a:schemeClr val="tx1"/>
                          </a:solidFill>
                          <a:latin typeface="Arial" charset="0"/>
                        </a:defRPr>
                      </a:lvl6pPr>
                      <a:lvl7pPr fontAlgn="base">
                        <a:spcBef>
                          <a:spcPct val="20000"/>
                        </a:spcBef>
                        <a:spcAft>
                          <a:spcPct val="0"/>
                        </a:spcAft>
                        <a:defRPr>
                          <a:solidFill>
                            <a:schemeClr val="tx1"/>
                          </a:solidFill>
                          <a:latin typeface="Arial" charset="0"/>
                        </a:defRPr>
                      </a:lvl7pPr>
                      <a:lvl8pPr fontAlgn="base">
                        <a:spcBef>
                          <a:spcPct val="20000"/>
                        </a:spcBef>
                        <a:spcAft>
                          <a:spcPct val="0"/>
                        </a:spcAft>
                        <a:defRPr>
                          <a:solidFill>
                            <a:schemeClr val="tx1"/>
                          </a:solidFill>
                          <a:latin typeface="Arial" charset="0"/>
                        </a:defRPr>
                      </a:lvl8pPr>
                      <a:lvl9pPr fontAlgn="base">
                        <a:spcBef>
                          <a:spcPct val="20000"/>
                        </a:spcBef>
                        <a:spcAft>
                          <a:spcPct val="0"/>
                        </a:spcAft>
                        <a:defRPr>
                          <a:solidFill>
                            <a:schemeClr val="tx1"/>
                          </a:solidFill>
                          <a:latin typeface="Arial"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AU" altLang="en-US" sz="1600" b="0" i="0" u="none" strike="noStrike" cap="none" normalizeH="0" baseline="0">
                          <a:ln>
                            <a:noFill/>
                          </a:ln>
                          <a:solidFill>
                            <a:schemeClr val="tx1"/>
                          </a:solidFill>
                          <a:effectLst/>
                          <a:latin typeface="Arial" charset="0"/>
                        </a:rPr>
                        <a:t>Gas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charset="0"/>
                        </a:defRPr>
                      </a:lvl1pPr>
                      <a:lvl2pPr>
                        <a:spcBef>
                          <a:spcPct val="20000"/>
                        </a:spcBef>
                        <a:defRPr sz="2400">
                          <a:solidFill>
                            <a:schemeClr val="tx1"/>
                          </a:solidFill>
                          <a:latin typeface="Arial" charset="0"/>
                        </a:defRPr>
                      </a:lvl2pPr>
                      <a:lvl3pPr>
                        <a:spcBef>
                          <a:spcPct val="20000"/>
                        </a:spcBef>
                        <a:defRPr sz="2000">
                          <a:solidFill>
                            <a:schemeClr val="tx1"/>
                          </a:solidFill>
                          <a:latin typeface="Arial" charset="0"/>
                        </a:defRPr>
                      </a:lvl3pPr>
                      <a:lvl4pPr>
                        <a:spcBef>
                          <a:spcPct val="20000"/>
                        </a:spcBef>
                        <a:defRPr>
                          <a:solidFill>
                            <a:schemeClr val="tx1"/>
                          </a:solidFill>
                          <a:latin typeface="Arial" charset="0"/>
                        </a:defRPr>
                      </a:lvl4pPr>
                      <a:lvl5pPr>
                        <a:spcBef>
                          <a:spcPct val="20000"/>
                        </a:spcBef>
                        <a:defRPr>
                          <a:solidFill>
                            <a:schemeClr val="tx1"/>
                          </a:solidFill>
                          <a:latin typeface="Arial" charset="0"/>
                        </a:defRPr>
                      </a:lvl5pPr>
                      <a:lvl6pPr fontAlgn="base">
                        <a:spcBef>
                          <a:spcPct val="20000"/>
                        </a:spcBef>
                        <a:spcAft>
                          <a:spcPct val="0"/>
                        </a:spcAft>
                        <a:defRPr>
                          <a:solidFill>
                            <a:schemeClr val="tx1"/>
                          </a:solidFill>
                          <a:latin typeface="Arial" charset="0"/>
                        </a:defRPr>
                      </a:lvl6pPr>
                      <a:lvl7pPr fontAlgn="base">
                        <a:spcBef>
                          <a:spcPct val="20000"/>
                        </a:spcBef>
                        <a:spcAft>
                          <a:spcPct val="0"/>
                        </a:spcAft>
                        <a:defRPr>
                          <a:solidFill>
                            <a:schemeClr val="tx1"/>
                          </a:solidFill>
                          <a:latin typeface="Arial" charset="0"/>
                        </a:defRPr>
                      </a:lvl7pPr>
                      <a:lvl8pPr fontAlgn="base">
                        <a:spcBef>
                          <a:spcPct val="20000"/>
                        </a:spcBef>
                        <a:spcAft>
                          <a:spcPct val="0"/>
                        </a:spcAft>
                        <a:defRPr>
                          <a:solidFill>
                            <a:schemeClr val="tx1"/>
                          </a:solidFill>
                          <a:latin typeface="Arial" charset="0"/>
                        </a:defRPr>
                      </a:lvl8pPr>
                      <a:lvl9pPr fontAlgn="base">
                        <a:spcBef>
                          <a:spcPct val="20000"/>
                        </a:spcBef>
                        <a:spcAft>
                          <a:spcPct val="0"/>
                        </a:spcAft>
                        <a:defRPr>
                          <a:solidFill>
                            <a:schemeClr val="tx1"/>
                          </a:solidFill>
                          <a:latin typeface="Arial"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AU" altLang="en-US" sz="1600" b="0" i="0" u="none" strike="noStrike" cap="none" normalizeH="0" baseline="0">
                          <a:ln>
                            <a:noFill/>
                          </a:ln>
                          <a:solidFill>
                            <a:schemeClr val="tx1"/>
                          </a:solidFill>
                          <a:effectLst/>
                          <a:latin typeface="Arial" charset="0"/>
                        </a:rPr>
                        <a:t>Vacuum</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1131888">
                <a:tc>
                  <a:txBody>
                    <a:bodyPr/>
                    <a:lstStyle>
                      <a:lvl1pPr>
                        <a:spcBef>
                          <a:spcPct val="20000"/>
                        </a:spcBef>
                        <a:defRPr sz="2800">
                          <a:solidFill>
                            <a:schemeClr val="tx1"/>
                          </a:solidFill>
                          <a:latin typeface="Arial" charset="0"/>
                        </a:defRPr>
                      </a:lvl1pPr>
                      <a:lvl2pPr>
                        <a:spcBef>
                          <a:spcPct val="20000"/>
                        </a:spcBef>
                        <a:defRPr sz="2400">
                          <a:solidFill>
                            <a:schemeClr val="tx1"/>
                          </a:solidFill>
                          <a:latin typeface="Arial" charset="0"/>
                        </a:defRPr>
                      </a:lvl2pPr>
                      <a:lvl3pPr>
                        <a:spcBef>
                          <a:spcPct val="20000"/>
                        </a:spcBef>
                        <a:defRPr sz="2000">
                          <a:solidFill>
                            <a:schemeClr val="tx1"/>
                          </a:solidFill>
                          <a:latin typeface="Arial" charset="0"/>
                        </a:defRPr>
                      </a:lvl3pPr>
                      <a:lvl4pPr>
                        <a:spcBef>
                          <a:spcPct val="20000"/>
                        </a:spcBef>
                        <a:defRPr>
                          <a:solidFill>
                            <a:schemeClr val="tx1"/>
                          </a:solidFill>
                          <a:latin typeface="Arial" charset="0"/>
                        </a:defRPr>
                      </a:lvl4pPr>
                      <a:lvl5pPr>
                        <a:spcBef>
                          <a:spcPct val="20000"/>
                        </a:spcBef>
                        <a:defRPr>
                          <a:solidFill>
                            <a:schemeClr val="tx1"/>
                          </a:solidFill>
                          <a:latin typeface="Arial" charset="0"/>
                        </a:defRPr>
                      </a:lvl5pPr>
                      <a:lvl6pPr fontAlgn="base">
                        <a:spcBef>
                          <a:spcPct val="20000"/>
                        </a:spcBef>
                        <a:spcAft>
                          <a:spcPct val="0"/>
                        </a:spcAft>
                        <a:defRPr>
                          <a:solidFill>
                            <a:schemeClr val="tx1"/>
                          </a:solidFill>
                          <a:latin typeface="Arial" charset="0"/>
                        </a:defRPr>
                      </a:lvl6pPr>
                      <a:lvl7pPr fontAlgn="base">
                        <a:spcBef>
                          <a:spcPct val="20000"/>
                        </a:spcBef>
                        <a:spcAft>
                          <a:spcPct val="0"/>
                        </a:spcAft>
                        <a:defRPr>
                          <a:solidFill>
                            <a:schemeClr val="tx1"/>
                          </a:solidFill>
                          <a:latin typeface="Arial" charset="0"/>
                        </a:defRPr>
                      </a:lvl7pPr>
                      <a:lvl8pPr fontAlgn="base">
                        <a:spcBef>
                          <a:spcPct val="20000"/>
                        </a:spcBef>
                        <a:spcAft>
                          <a:spcPct val="0"/>
                        </a:spcAft>
                        <a:defRPr>
                          <a:solidFill>
                            <a:schemeClr val="tx1"/>
                          </a:solidFill>
                          <a:latin typeface="Arial" charset="0"/>
                        </a:defRPr>
                      </a:lvl8pPr>
                      <a:lvl9pPr fontAlgn="base">
                        <a:spcBef>
                          <a:spcPct val="20000"/>
                        </a:spcBef>
                        <a:spcAft>
                          <a:spcPct val="0"/>
                        </a:spcAft>
                        <a:defRPr>
                          <a:solidFill>
                            <a:schemeClr val="tx1"/>
                          </a:solidFill>
                          <a:latin typeface="Arial"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AU" altLang="en-US" sz="1600" b="0" i="0" u="none" strike="noStrike" cap="none" normalizeH="0" baseline="0">
                          <a:ln>
                            <a:noFill/>
                          </a:ln>
                          <a:solidFill>
                            <a:schemeClr val="tx1"/>
                          </a:solidFill>
                          <a:effectLst/>
                          <a:latin typeface="Arial" charset="0"/>
                        </a:rPr>
                        <a:t>Conduction</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charset="0"/>
                        </a:defRPr>
                      </a:lvl1pPr>
                      <a:lvl2pPr>
                        <a:spcBef>
                          <a:spcPct val="20000"/>
                        </a:spcBef>
                        <a:defRPr sz="2400">
                          <a:solidFill>
                            <a:schemeClr val="tx1"/>
                          </a:solidFill>
                          <a:latin typeface="Arial" charset="0"/>
                        </a:defRPr>
                      </a:lvl2pPr>
                      <a:lvl3pPr>
                        <a:spcBef>
                          <a:spcPct val="20000"/>
                        </a:spcBef>
                        <a:defRPr sz="2000">
                          <a:solidFill>
                            <a:schemeClr val="tx1"/>
                          </a:solidFill>
                          <a:latin typeface="Arial" charset="0"/>
                        </a:defRPr>
                      </a:lvl3pPr>
                      <a:lvl4pPr>
                        <a:spcBef>
                          <a:spcPct val="20000"/>
                        </a:spcBef>
                        <a:defRPr>
                          <a:solidFill>
                            <a:schemeClr val="tx1"/>
                          </a:solidFill>
                          <a:latin typeface="Arial" charset="0"/>
                        </a:defRPr>
                      </a:lvl4pPr>
                      <a:lvl5pPr>
                        <a:spcBef>
                          <a:spcPct val="20000"/>
                        </a:spcBef>
                        <a:defRPr>
                          <a:solidFill>
                            <a:schemeClr val="tx1"/>
                          </a:solidFill>
                          <a:latin typeface="Arial" charset="0"/>
                        </a:defRPr>
                      </a:lvl5pPr>
                      <a:lvl6pPr fontAlgn="base">
                        <a:spcBef>
                          <a:spcPct val="20000"/>
                        </a:spcBef>
                        <a:spcAft>
                          <a:spcPct val="0"/>
                        </a:spcAft>
                        <a:defRPr>
                          <a:solidFill>
                            <a:schemeClr val="tx1"/>
                          </a:solidFill>
                          <a:latin typeface="Arial" charset="0"/>
                        </a:defRPr>
                      </a:lvl6pPr>
                      <a:lvl7pPr fontAlgn="base">
                        <a:spcBef>
                          <a:spcPct val="20000"/>
                        </a:spcBef>
                        <a:spcAft>
                          <a:spcPct val="0"/>
                        </a:spcAft>
                        <a:defRPr>
                          <a:solidFill>
                            <a:schemeClr val="tx1"/>
                          </a:solidFill>
                          <a:latin typeface="Arial" charset="0"/>
                        </a:defRPr>
                      </a:lvl7pPr>
                      <a:lvl8pPr fontAlgn="base">
                        <a:spcBef>
                          <a:spcPct val="20000"/>
                        </a:spcBef>
                        <a:spcAft>
                          <a:spcPct val="0"/>
                        </a:spcAft>
                        <a:defRPr>
                          <a:solidFill>
                            <a:schemeClr val="tx1"/>
                          </a:solidFill>
                          <a:latin typeface="Arial" charset="0"/>
                        </a:defRPr>
                      </a:lvl8pPr>
                      <a:lvl9pPr fontAlgn="base">
                        <a:spcBef>
                          <a:spcPct val="20000"/>
                        </a:spcBef>
                        <a:spcAft>
                          <a:spcPct val="0"/>
                        </a:spcAft>
                        <a:defRPr>
                          <a:solidFill>
                            <a:schemeClr val="tx1"/>
                          </a:solidFill>
                          <a:latin typeface="Arial"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en-US" sz="16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charset="0"/>
                        </a:defRPr>
                      </a:lvl1pPr>
                      <a:lvl2pPr>
                        <a:spcBef>
                          <a:spcPct val="20000"/>
                        </a:spcBef>
                        <a:defRPr sz="2400">
                          <a:solidFill>
                            <a:schemeClr val="tx1"/>
                          </a:solidFill>
                          <a:latin typeface="Arial" charset="0"/>
                        </a:defRPr>
                      </a:lvl2pPr>
                      <a:lvl3pPr>
                        <a:spcBef>
                          <a:spcPct val="20000"/>
                        </a:spcBef>
                        <a:defRPr sz="2000">
                          <a:solidFill>
                            <a:schemeClr val="tx1"/>
                          </a:solidFill>
                          <a:latin typeface="Arial" charset="0"/>
                        </a:defRPr>
                      </a:lvl3pPr>
                      <a:lvl4pPr>
                        <a:spcBef>
                          <a:spcPct val="20000"/>
                        </a:spcBef>
                        <a:defRPr>
                          <a:solidFill>
                            <a:schemeClr val="tx1"/>
                          </a:solidFill>
                          <a:latin typeface="Arial" charset="0"/>
                        </a:defRPr>
                      </a:lvl4pPr>
                      <a:lvl5pPr>
                        <a:spcBef>
                          <a:spcPct val="20000"/>
                        </a:spcBef>
                        <a:defRPr>
                          <a:solidFill>
                            <a:schemeClr val="tx1"/>
                          </a:solidFill>
                          <a:latin typeface="Arial" charset="0"/>
                        </a:defRPr>
                      </a:lvl5pPr>
                      <a:lvl6pPr fontAlgn="base">
                        <a:spcBef>
                          <a:spcPct val="20000"/>
                        </a:spcBef>
                        <a:spcAft>
                          <a:spcPct val="0"/>
                        </a:spcAft>
                        <a:defRPr>
                          <a:solidFill>
                            <a:schemeClr val="tx1"/>
                          </a:solidFill>
                          <a:latin typeface="Arial" charset="0"/>
                        </a:defRPr>
                      </a:lvl6pPr>
                      <a:lvl7pPr fontAlgn="base">
                        <a:spcBef>
                          <a:spcPct val="20000"/>
                        </a:spcBef>
                        <a:spcAft>
                          <a:spcPct val="0"/>
                        </a:spcAft>
                        <a:defRPr>
                          <a:solidFill>
                            <a:schemeClr val="tx1"/>
                          </a:solidFill>
                          <a:latin typeface="Arial" charset="0"/>
                        </a:defRPr>
                      </a:lvl7pPr>
                      <a:lvl8pPr fontAlgn="base">
                        <a:spcBef>
                          <a:spcPct val="20000"/>
                        </a:spcBef>
                        <a:spcAft>
                          <a:spcPct val="0"/>
                        </a:spcAft>
                        <a:defRPr>
                          <a:solidFill>
                            <a:schemeClr val="tx1"/>
                          </a:solidFill>
                          <a:latin typeface="Arial" charset="0"/>
                        </a:defRPr>
                      </a:lvl8pPr>
                      <a:lvl9pPr fontAlgn="base">
                        <a:spcBef>
                          <a:spcPct val="20000"/>
                        </a:spcBef>
                        <a:spcAft>
                          <a:spcPct val="0"/>
                        </a:spcAft>
                        <a:defRPr>
                          <a:solidFill>
                            <a:schemeClr val="tx1"/>
                          </a:solidFill>
                          <a:latin typeface="Arial"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en-US" sz="16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charset="0"/>
                        </a:defRPr>
                      </a:lvl1pPr>
                      <a:lvl2pPr>
                        <a:spcBef>
                          <a:spcPct val="20000"/>
                        </a:spcBef>
                        <a:defRPr sz="2400">
                          <a:solidFill>
                            <a:schemeClr val="tx1"/>
                          </a:solidFill>
                          <a:latin typeface="Arial" charset="0"/>
                        </a:defRPr>
                      </a:lvl2pPr>
                      <a:lvl3pPr>
                        <a:spcBef>
                          <a:spcPct val="20000"/>
                        </a:spcBef>
                        <a:defRPr sz="2000">
                          <a:solidFill>
                            <a:schemeClr val="tx1"/>
                          </a:solidFill>
                          <a:latin typeface="Arial" charset="0"/>
                        </a:defRPr>
                      </a:lvl3pPr>
                      <a:lvl4pPr>
                        <a:spcBef>
                          <a:spcPct val="20000"/>
                        </a:spcBef>
                        <a:defRPr>
                          <a:solidFill>
                            <a:schemeClr val="tx1"/>
                          </a:solidFill>
                          <a:latin typeface="Arial" charset="0"/>
                        </a:defRPr>
                      </a:lvl4pPr>
                      <a:lvl5pPr>
                        <a:spcBef>
                          <a:spcPct val="20000"/>
                        </a:spcBef>
                        <a:defRPr>
                          <a:solidFill>
                            <a:schemeClr val="tx1"/>
                          </a:solidFill>
                          <a:latin typeface="Arial" charset="0"/>
                        </a:defRPr>
                      </a:lvl5pPr>
                      <a:lvl6pPr fontAlgn="base">
                        <a:spcBef>
                          <a:spcPct val="20000"/>
                        </a:spcBef>
                        <a:spcAft>
                          <a:spcPct val="0"/>
                        </a:spcAft>
                        <a:defRPr>
                          <a:solidFill>
                            <a:schemeClr val="tx1"/>
                          </a:solidFill>
                          <a:latin typeface="Arial" charset="0"/>
                        </a:defRPr>
                      </a:lvl6pPr>
                      <a:lvl7pPr fontAlgn="base">
                        <a:spcBef>
                          <a:spcPct val="20000"/>
                        </a:spcBef>
                        <a:spcAft>
                          <a:spcPct val="0"/>
                        </a:spcAft>
                        <a:defRPr>
                          <a:solidFill>
                            <a:schemeClr val="tx1"/>
                          </a:solidFill>
                          <a:latin typeface="Arial" charset="0"/>
                        </a:defRPr>
                      </a:lvl7pPr>
                      <a:lvl8pPr fontAlgn="base">
                        <a:spcBef>
                          <a:spcPct val="20000"/>
                        </a:spcBef>
                        <a:spcAft>
                          <a:spcPct val="0"/>
                        </a:spcAft>
                        <a:defRPr>
                          <a:solidFill>
                            <a:schemeClr val="tx1"/>
                          </a:solidFill>
                          <a:latin typeface="Arial" charset="0"/>
                        </a:defRPr>
                      </a:lvl8pPr>
                      <a:lvl9pPr fontAlgn="base">
                        <a:spcBef>
                          <a:spcPct val="20000"/>
                        </a:spcBef>
                        <a:spcAft>
                          <a:spcPct val="0"/>
                        </a:spcAft>
                        <a:defRPr>
                          <a:solidFill>
                            <a:schemeClr val="tx1"/>
                          </a:solidFill>
                          <a:latin typeface="Arial"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en-US" sz="16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charset="0"/>
                        </a:defRPr>
                      </a:lvl1pPr>
                      <a:lvl2pPr>
                        <a:spcBef>
                          <a:spcPct val="20000"/>
                        </a:spcBef>
                        <a:defRPr sz="2400">
                          <a:solidFill>
                            <a:schemeClr val="tx1"/>
                          </a:solidFill>
                          <a:latin typeface="Arial" charset="0"/>
                        </a:defRPr>
                      </a:lvl2pPr>
                      <a:lvl3pPr>
                        <a:spcBef>
                          <a:spcPct val="20000"/>
                        </a:spcBef>
                        <a:defRPr sz="2000">
                          <a:solidFill>
                            <a:schemeClr val="tx1"/>
                          </a:solidFill>
                          <a:latin typeface="Arial" charset="0"/>
                        </a:defRPr>
                      </a:lvl3pPr>
                      <a:lvl4pPr>
                        <a:spcBef>
                          <a:spcPct val="20000"/>
                        </a:spcBef>
                        <a:defRPr>
                          <a:solidFill>
                            <a:schemeClr val="tx1"/>
                          </a:solidFill>
                          <a:latin typeface="Arial" charset="0"/>
                        </a:defRPr>
                      </a:lvl4pPr>
                      <a:lvl5pPr>
                        <a:spcBef>
                          <a:spcPct val="20000"/>
                        </a:spcBef>
                        <a:defRPr>
                          <a:solidFill>
                            <a:schemeClr val="tx1"/>
                          </a:solidFill>
                          <a:latin typeface="Arial" charset="0"/>
                        </a:defRPr>
                      </a:lvl5pPr>
                      <a:lvl6pPr fontAlgn="base">
                        <a:spcBef>
                          <a:spcPct val="20000"/>
                        </a:spcBef>
                        <a:spcAft>
                          <a:spcPct val="0"/>
                        </a:spcAft>
                        <a:defRPr>
                          <a:solidFill>
                            <a:schemeClr val="tx1"/>
                          </a:solidFill>
                          <a:latin typeface="Arial" charset="0"/>
                        </a:defRPr>
                      </a:lvl6pPr>
                      <a:lvl7pPr fontAlgn="base">
                        <a:spcBef>
                          <a:spcPct val="20000"/>
                        </a:spcBef>
                        <a:spcAft>
                          <a:spcPct val="0"/>
                        </a:spcAft>
                        <a:defRPr>
                          <a:solidFill>
                            <a:schemeClr val="tx1"/>
                          </a:solidFill>
                          <a:latin typeface="Arial" charset="0"/>
                        </a:defRPr>
                      </a:lvl7pPr>
                      <a:lvl8pPr fontAlgn="base">
                        <a:spcBef>
                          <a:spcPct val="20000"/>
                        </a:spcBef>
                        <a:spcAft>
                          <a:spcPct val="0"/>
                        </a:spcAft>
                        <a:defRPr>
                          <a:solidFill>
                            <a:schemeClr val="tx1"/>
                          </a:solidFill>
                          <a:latin typeface="Arial" charset="0"/>
                        </a:defRPr>
                      </a:lvl8pPr>
                      <a:lvl9pPr fontAlgn="base">
                        <a:spcBef>
                          <a:spcPct val="20000"/>
                        </a:spcBef>
                        <a:spcAft>
                          <a:spcPct val="0"/>
                        </a:spcAft>
                        <a:defRPr>
                          <a:solidFill>
                            <a:schemeClr val="tx1"/>
                          </a:solidFill>
                          <a:latin typeface="Arial"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en-US" sz="16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130300">
                <a:tc>
                  <a:txBody>
                    <a:bodyPr/>
                    <a:lstStyle>
                      <a:lvl1pPr>
                        <a:spcBef>
                          <a:spcPct val="20000"/>
                        </a:spcBef>
                        <a:defRPr sz="2800">
                          <a:solidFill>
                            <a:schemeClr val="tx1"/>
                          </a:solidFill>
                          <a:latin typeface="Arial" charset="0"/>
                        </a:defRPr>
                      </a:lvl1pPr>
                      <a:lvl2pPr>
                        <a:spcBef>
                          <a:spcPct val="20000"/>
                        </a:spcBef>
                        <a:defRPr sz="2400">
                          <a:solidFill>
                            <a:schemeClr val="tx1"/>
                          </a:solidFill>
                          <a:latin typeface="Arial" charset="0"/>
                        </a:defRPr>
                      </a:lvl2pPr>
                      <a:lvl3pPr>
                        <a:spcBef>
                          <a:spcPct val="20000"/>
                        </a:spcBef>
                        <a:defRPr sz="2000">
                          <a:solidFill>
                            <a:schemeClr val="tx1"/>
                          </a:solidFill>
                          <a:latin typeface="Arial" charset="0"/>
                        </a:defRPr>
                      </a:lvl3pPr>
                      <a:lvl4pPr>
                        <a:spcBef>
                          <a:spcPct val="20000"/>
                        </a:spcBef>
                        <a:defRPr>
                          <a:solidFill>
                            <a:schemeClr val="tx1"/>
                          </a:solidFill>
                          <a:latin typeface="Arial" charset="0"/>
                        </a:defRPr>
                      </a:lvl4pPr>
                      <a:lvl5pPr>
                        <a:spcBef>
                          <a:spcPct val="20000"/>
                        </a:spcBef>
                        <a:defRPr>
                          <a:solidFill>
                            <a:schemeClr val="tx1"/>
                          </a:solidFill>
                          <a:latin typeface="Arial" charset="0"/>
                        </a:defRPr>
                      </a:lvl5pPr>
                      <a:lvl6pPr fontAlgn="base">
                        <a:spcBef>
                          <a:spcPct val="20000"/>
                        </a:spcBef>
                        <a:spcAft>
                          <a:spcPct val="0"/>
                        </a:spcAft>
                        <a:defRPr>
                          <a:solidFill>
                            <a:schemeClr val="tx1"/>
                          </a:solidFill>
                          <a:latin typeface="Arial" charset="0"/>
                        </a:defRPr>
                      </a:lvl6pPr>
                      <a:lvl7pPr fontAlgn="base">
                        <a:spcBef>
                          <a:spcPct val="20000"/>
                        </a:spcBef>
                        <a:spcAft>
                          <a:spcPct val="0"/>
                        </a:spcAft>
                        <a:defRPr>
                          <a:solidFill>
                            <a:schemeClr val="tx1"/>
                          </a:solidFill>
                          <a:latin typeface="Arial" charset="0"/>
                        </a:defRPr>
                      </a:lvl7pPr>
                      <a:lvl8pPr fontAlgn="base">
                        <a:spcBef>
                          <a:spcPct val="20000"/>
                        </a:spcBef>
                        <a:spcAft>
                          <a:spcPct val="0"/>
                        </a:spcAft>
                        <a:defRPr>
                          <a:solidFill>
                            <a:schemeClr val="tx1"/>
                          </a:solidFill>
                          <a:latin typeface="Arial" charset="0"/>
                        </a:defRPr>
                      </a:lvl8pPr>
                      <a:lvl9pPr fontAlgn="base">
                        <a:spcBef>
                          <a:spcPct val="20000"/>
                        </a:spcBef>
                        <a:spcAft>
                          <a:spcPct val="0"/>
                        </a:spcAft>
                        <a:defRPr>
                          <a:solidFill>
                            <a:schemeClr val="tx1"/>
                          </a:solidFill>
                          <a:latin typeface="Arial"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AU" altLang="en-US" sz="1600" b="0" i="0" u="none" strike="noStrike" cap="none" normalizeH="0" baseline="0">
                          <a:ln>
                            <a:noFill/>
                          </a:ln>
                          <a:solidFill>
                            <a:schemeClr val="tx1"/>
                          </a:solidFill>
                          <a:effectLst/>
                          <a:latin typeface="Arial" charset="0"/>
                        </a:rPr>
                        <a:t>Convection</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charset="0"/>
                        </a:defRPr>
                      </a:lvl1pPr>
                      <a:lvl2pPr>
                        <a:spcBef>
                          <a:spcPct val="20000"/>
                        </a:spcBef>
                        <a:defRPr sz="2400">
                          <a:solidFill>
                            <a:schemeClr val="tx1"/>
                          </a:solidFill>
                          <a:latin typeface="Arial" charset="0"/>
                        </a:defRPr>
                      </a:lvl2pPr>
                      <a:lvl3pPr>
                        <a:spcBef>
                          <a:spcPct val="20000"/>
                        </a:spcBef>
                        <a:defRPr sz="2000">
                          <a:solidFill>
                            <a:schemeClr val="tx1"/>
                          </a:solidFill>
                          <a:latin typeface="Arial" charset="0"/>
                        </a:defRPr>
                      </a:lvl3pPr>
                      <a:lvl4pPr>
                        <a:spcBef>
                          <a:spcPct val="20000"/>
                        </a:spcBef>
                        <a:defRPr>
                          <a:solidFill>
                            <a:schemeClr val="tx1"/>
                          </a:solidFill>
                          <a:latin typeface="Arial" charset="0"/>
                        </a:defRPr>
                      </a:lvl4pPr>
                      <a:lvl5pPr>
                        <a:spcBef>
                          <a:spcPct val="20000"/>
                        </a:spcBef>
                        <a:defRPr>
                          <a:solidFill>
                            <a:schemeClr val="tx1"/>
                          </a:solidFill>
                          <a:latin typeface="Arial" charset="0"/>
                        </a:defRPr>
                      </a:lvl5pPr>
                      <a:lvl6pPr fontAlgn="base">
                        <a:spcBef>
                          <a:spcPct val="20000"/>
                        </a:spcBef>
                        <a:spcAft>
                          <a:spcPct val="0"/>
                        </a:spcAft>
                        <a:defRPr>
                          <a:solidFill>
                            <a:schemeClr val="tx1"/>
                          </a:solidFill>
                          <a:latin typeface="Arial" charset="0"/>
                        </a:defRPr>
                      </a:lvl6pPr>
                      <a:lvl7pPr fontAlgn="base">
                        <a:spcBef>
                          <a:spcPct val="20000"/>
                        </a:spcBef>
                        <a:spcAft>
                          <a:spcPct val="0"/>
                        </a:spcAft>
                        <a:defRPr>
                          <a:solidFill>
                            <a:schemeClr val="tx1"/>
                          </a:solidFill>
                          <a:latin typeface="Arial" charset="0"/>
                        </a:defRPr>
                      </a:lvl7pPr>
                      <a:lvl8pPr fontAlgn="base">
                        <a:spcBef>
                          <a:spcPct val="20000"/>
                        </a:spcBef>
                        <a:spcAft>
                          <a:spcPct val="0"/>
                        </a:spcAft>
                        <a:defRPr>
                          <a:solidFill>
                            <a:schemeClr val="tx1"/>
                          </a:solidFill>
                          <a:latin typeface="Arial" charset="0"/>
                        </a:defRPr>
                      </a:lvl8pPr>
                      <a:lvl9pPr fontAlgn="base">
                        <a:spcBef>
                          <a:spcPct val="20000"/>
                        </a:spcBef>
                        <a:spcAft>
                          <a:spcPct val="0"/>
                        </a:spcAft>
                        <a:defRPr>
                          <a:solidFill>
                            <a:schemeClr val="tx1"/>
                          </a:solidFill>
                          <a:latin typeface="Arial"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en-US" sz="16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charset="0"/>
                        </a:defRPr>
                      </a:lvl1pPr>
                      <a:lvl2pPr>
                        <a:spcBef>
                          <a:spcPct val="20000"/>
                        </a:spcBef>
                        <a:defRPr sz="2400">
                          <a:solidFill>
                            <a:schemeClr val="tx1"/>
                          </a:solidFill>
                          <a:latin typeface="Arial" charset="0"/>
                        </a:defRPr>
                      </a:lvl2pPr>
                      <a:lvl3pPr>
                        <a:spcBef>
                          <a:spcPct val="20000"/>
                        </a:spcBef>
                        <a:defRPr sz="2000">
                          <a:solidFill>
                            <a:schemeClr val="tx1"/>
                          </a:solidFill>
                          <a:latin typeface="Arial" charset="0"/>
                        </a:defRPr>
                      </a:lvl3pPr>
                      <a:lvl4pPr>
                        <a:spcBef>
                          <a:spcPct val="20000"/>
                        </a:spcBef>
                        <a:defRPr>
                          <a:solidFill>
                            <a:schemeClr val="tx1"/>
                          </a:solidFill>
                          <a:latin typeface="Arial" charset="0"/>
                        </a:defRPr>
                      </a:lvl4pPr>
                      <a:lvl5pPr>
                        <a:spcBef>
                          <a:spcPct val="20000"/>
                        </a:spcBef>
                        <a:defRPr>
                          <a:solidFill>
                            <a:schemeClr val="tx1"/>
                          </a:solidFill>
                          <a:latin typeface="Arial" charset="0"/>
                        </a:defRPr>
                      </a:lvl5pPr>
                      <a:lvl6pPr fontAlgn="base">
                        <a:spcBef>
                          <a:spcPct val="20000"/>
                        </a:spcBef>
                        <a:spcAft>
                          <a:spcPct val="0"/>
                        </a:spcAft>
                        <a:defRPr>
                          <a:solidFill>
                            <a:schemeClr val="tx1"/>
                          </a:solidFill>
                          <a:latin typeface="Arial" charset="0"/>
                        </a:defRPr>
                      </a:lvl6pPr>
                      <a:lvl7pPr fontAlgn="base">
                        <a:spcBef>
                          <a:spcPct val="20000"/>
                        </a:spcBef>
                        <a:spcAft>
                          <a:spcPct val="0"/>
                        </a:spcAft>
                        <a:defRPr>
                          <a:solidFill>
                            <a:schemeClr val="tx1"/>
                          </a:solidFill>
                          <a:latin typeface="Arial" charset="0"/>
                        </a:defRPr>
                      </a:lvl7pPr>
                      <a:lvl8pPr fontAlgn="base">
                        <a:spcBef>
                          <a:spcPct val="20000"/>
                        </a:spcBef>
                        <a:spcAft>
                          <a:spcPct val="0"/>
                        </a:spcAft>
                        <a:defRPr>
                          <a:solidFill>
                            <a:schemeClr val="tx1"/>
                          </a:solidFill>
                          <a:latin typeface="Arial" charset="0"/>
                        </a:defRPr>
                      </a:lvl8pPr>
                      <a:lvl9pPr fontAlgn="base">
                        <a:spcBef>
                          <a:spcPct val="20000"/>
                        </a:spcBef>
                        <a:spcAft>
                          <a:spcPct val="0"/>
                        </a:spcAft>
                        <a:defRPr>
                          <a:solidFill>
                            <a:schemeClr val="tx1"/>
                          </a:solidFill>
                          <a:latin typeface="Arial"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en-US" sz="16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charset="0"/>
                        </a:defRPr>
                      </a:lvl1pPr>
                      <a:lvl2pPr>
                        <a:spcBef>
                          <a:spcPct val="20000"/>
                        </a:spcBef>
                        <a:defRPr sz="2400">
                          <a:solidFill>
                            <a:schemeClr val="tx1"/>
                          </a:solidFill>
                          <a:latin typeface="Arial" charset="0"/>
                        </a:defRPr>
                      </a:lvl2pPr>
                      <a:lvl3pPr>
                        <a:spcBef>
                          <a:spcPct val="20000"/>
                        </a:spcBef>
                        <a:defRPr sz="2000">
                          <a:solidFill>
                            <a:schemeClr val="tx1"/>
                          </a:solidFill>
                          <a:latin typeface="Arial" charset="0"/>
                        </a:defRPr>
                      </a:lvl3pPr>
                      <a:lvl4pPr>
                        <a:spcBef>
                          <a:spcPct val="20000"/>
                        </a:spcBef>
                        <a:defRPr>
                          <a:solidFill>
                            <a:schemeClr val="tx1"/>
                          </a:solidFill>
                          <a:latin typeface="Arial" charset="0"/>
                        </a:defRPr>
                      </a:lvl4pPr>
                      <a:lvl5pPr>
                        <a:spcBef>
                          <a:spcPct val="20000"/>
                        </a:spcBef>
                        <a:defRPr>
                          <a:solidFill>
                            <a:schemeClr val="tx1"/>
                          </a:solidFill>
                          <a:latin typeface="Arial" charset="0"/>
                        </a:defRPr>
                      </a:lvl5pPr>
                      <a:lvl6pPr fontAlgn="base">
                        <a:spcBef>
                          <a:spcPct val="20000"/>
                        </a:spcBef>
                        <a:spcAft>
                          <a:spcPct val="0"/>
                        </a:spcAft>
                        <a:defRPr>
                          <a:solidFill>
                            <a:schemeClr val="tx1"/>
                          </a:solidFill>
                          <a:latin typeface="Arial" charset="0"/>
                        </a:defRPr>
                      </a:lvl6pPr>
                      <a:lvl7pPr fontAlgn="base">
                        <a:spcBef>
                          <a:spcPct val="20000"/>
                        </a:spcBef>
                        <a:spcAft>
                          <a:spcPct val="0"/>
                        </a:spcAft>
                        <a:defRPr>
                          <a:solidFill>
                            <a:schemeClr val="tx1"/>
                          </a:solidFill>
                          <a:latin typeface="Arial" charset="0"/>
                        </a:defRPr>
                      </a:lvl7pPr>
                      <a:lvl8pPr fontAlgn="base">
                        <a:spcBef>
                          <a:spcPct val="20000"/>
                        </a:spcBef>
                        <a:spcAft>
                          <a:spcPct val="0"/>
                        </a:spcAft>
                        <a:defRPr>
                          <a:solidFill>
                            <a:schemeClr val="tx1"/>
                          </a:solidFill>
                          <a:latin typeface="Arial" charset="0"/>
                        </a:defRPr>
                      </a:lvl8pPr>
                      <a:lvl9pPr fontAlgn="base">
                        <a:spcBef>
                          <a:spcPct val="20000"/>
                        </a:spcBef>
                        <a:spcAft>
                          <a:spcPct val="0"/>
                        </a:spcAft>
                        <a:defRPr>
                          <a:solidFill>
                            <a:schemeClr val="tx1"/>
                          </a:solidFill>
                          <a:latin typeface="Arial"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en-US" sz="16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charset="0"/>
                        </a:defRPr>
                      </a:lvl1pPr>
                      <a:lvl2pPr>
                        <a:spcBef>
                          <a:spcPct val="20000"/>
                        </a:spcBef>
                        <a:defRPr sz="2400">
                          <a:solidFill>
                            <a:schemeClr val="tx1"/>
                          </a:solidFill>
                          <a:latin typeface="Arial" charset="0"/>
                        </a:defRPr>
                      </a:lvl2pPr>
                      <a:lvl3pPr>
                        <a:spcBef>
                          <a:spcPct val="20000"/>
                        </a:spcBef>
                        <a:defRPr sz="2000">
                          <a:solidFill>
                            <a:schemeClr val="tx1"/>
                          </a:solidFill>
                          <a:latin typeface="Arial" charset="0"/>
                        </a:defRPr>
                      </a:lvl3pPr>
                      <a:lvl4pPr>
                        <a:spcBef>
                          <a:spcPct val="20000"/>
                        </a:spcBef>
                        <a:defRPr>
                          <a:solidFill>
                            <a:schemeClr val="tx1"/>
                          </a:solidFill>
                          <a:latin typeface="Arial" charset="0"/>
                        </a:defRPr>
                      </a:lvl4pPr>
                      <a:lvl5pPr>
                        <a:spcBef>
                          <a:spcPct val="20000"/>
                        </a:spcBef>
                        <a:defRPr>
                          <a:solidFill>
                            <a:schemeClr val="tx1"/>
                          </a:solidFill>
                          <a:latin typeface="Arial" charset="0"/>
                        </a:defRPr>
                      </a:lvl5pPr>
                      <a:lvl6pPr fontAlgn="base">
                        <a:spcBef>
                          <a:spcPct val="20000"/>
                        </a:spcBef>
                        <a:spcAft>
                          <a:spcPct val="0"/>
                        </a:spcAft>
                        <a:defRPr>
                          <a:solidFill>
                            <a:schemeClr val="tx1"/>
                          </a:solidFill>
                          <a:latin typeface="Arial" charset="0"/>
                        </a:defRPr>
                      </a:lvl6pPr>
                      <a:lvl7pPr fontAlgn="base">
                        <a:spcBef>
                          <a:spcPct val="20000"/>
                        </a:spcBef>
                        <a:spcAft>
                          <a:spcPct val="0"/>
                        </a:spcAft>
                        <a:defRPr>
                          <a:solidFill>
                            <a:schemeClr val="tx1"/>
                          </a:solidFill>
                          <a:latin typeface="Arial" charset="0"/>
                        </a:defRPr>
                      </a:lvl7pPr>
                      <a:lvl8pPr fontAlgn="base">
                        <a:spcBef>
                          <a:spcPct val="20000"/>
                        </a:spcBef>
                        <a:spcAft>
                          <a:spcPct val="0"/>
                        </a:spcAft>
                        <a:defRPr>
                          <a:solidFill>
                            <a:schemeClr val="tx1"/>
                          </a:solidFill>
                          <a:latin typeface="Arial" charset="0"/>
                        </a:defRPr>
                      </a:lvl8pPr>
                      <a:lvl9pPr fontAlgn="base">
                        <a:spcBef>
                          <a:spcPct val="20000"/>
                        </a:spcBef>
                        <a:spcAft>
                          <a:spcPct val="0"/>
                        </a:spcAft>
                        <a:defRPr>
                          <a:solidFill>
                            <a:schemeClr val="tx1"/>
                          </a:solidFill>
                          <a:latin typeface="Arial"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en-US" sz="16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1131888">
                <a:tc>
                  <a:txBody>
                    <a:bodyPr/>
                    <a:lstStyle>
                      <a:lvl1pPr>
                        <a:spcBef>
                          <a:spcPct val="20000"/>
                        </a:spcBef>
                        <a:defRPr sz="2800">
                          <a:solidFill>
                            <a:schemeClr val="tx1"/>
                          </a:solidFill>
                          <a:latin typeface="Arial" charset="0"/>
                        </a:defRPr>
                      </a:lvl1pPr>
                      <a:lvl2pPr>
                        <a:spcBef>
                          <a:spcPct val="20000"/>
                        </a:spcBef>
                        <a:defRPr sz="2400">
                          <a:solidFill>
                            <a:schemeClr val="tx1"/>
                          </a:solidFill>
                          <a:latin typeface="Arial" charset="0"/>
                        </a:defRPr>
                      </a:lvl2pPr>
                      <a:lvl3pPr>
                        <a:spcBef>
                          <a:spcPct val="20000"/>
                        </a:spcBef>
                        <a:defRPr sz="2000">
                          <a:solidFill>
                            <a:schemeClr val="tx1"/>
                          </a:solidFill>
                          <a:latin typeface="Arial" charset="0"/>
                        </a:defRPr>
                      </a:lvl3pPr>
                      <a:lvl4pPr>
                        <a:spcBef>
                          <a:spcPct val="20000"/>
                        </a:spcBef>
                        <a:defRPr>
                          <a:solidFill>
                            <a:schemeClr val="tx1"/>
                          </a:solidFill>
                          <a:latin typeface="Arial" charset="0"/>
                        </a:defRPr>
                      </a:lvl4pPr>
                      <a:lvl5pPr>
                        <a:spcBef>
                          <a:spcPct val="20000"/>
                        </a:spcBef>
                        <a:defRPr>
                          <a:solidFill>
                            <a:schemeClr val="tx1"/>
                          </a:solidFill>
                          <a:latin typeface="Arial" charset="0"/>
                        </a:defRPr>
                      </a:lvl5pPr>
                      <a:lvl6pPr fontAlgn="base">
                        <a:spcBef>
                          <a:spcPct val="20000"/>
                        </a:spcBef>
                        <a:spcAft>
                          <a:spcPct val="0"/>
                        </a:spcAft>
                        <a:defRPr>
                          <a:solidFill>
                            <a:schemeClr val="tx1"/>
                          </a:solidFill>
                          <a:latin typeface="Arial" charset="0"/>
                        </a:defRPr>
                      </a:lvl6pPr>
                      <a:lvl7pPr fontAlgn="base">
                        <a:spcBef>
                          <a:spcPct val="20000"/>
                        </a:spcBef>
                        <a:spcAft>
                          <a:spcPct val="0"/>
                        </a:spcAft>
                        <a:defRPr>
                          <a:solidFill>
                            <a:schemeClr val="tx1"/>
                          </a:solidFill>
                          <a:latin typeface="Arial" charset="0"/>
                        </a:defRPr>
                      </a:lvl7pPr>
                      <a:lvl8pPr fontAlgn="base">
                        <a:spcBef>
                          <a:spcPct val="20000"/>
                        </a:spcBef>
                        <a:spcAft>
                          <a:spcPct val="0"/>
                        </a:spcAft>
                        <a:defRPr>
                          <a:solidFill>
                            <a:schemeClr val="tx1"/>
                          </a:solidFill>
                          <a:latin typeface="Arial" charset="0"/>
                        </a:defRPr>
                      </a:lvl8pPr>
                      <a:lvl9pPr fontAlgn="base">
                        <a:spcBef>
                          <a:spcPct val="20000"/>
                        </a:spcBef>
                        <a:spcAft>
                          <a:spcPct val="0"/>
                        </a:spcAft>
                        <a:defRPr>
                          <a:solidFill>
                            <a:schemeClr val="tx1"/>
                          </a:solidFill>
                          <a:latin typeface="Arial"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AU" altLang="en-US" sz="1600" b="0" i="0" u="none" strike="noStrike" cap="none" normalizeH="0" baseline="0">
                          <a:ln>
                            <a:noFill/>
                          </a:ln>
                          <a:solidFill>
                            <a:schemeClr val="tx1"/>
                          </a:solidFill>
                          <a:effectLst/>
                          <a:latin typeface="Arial" charset="0"/>
                        </a:rPr>
                        <a:t>Radiation</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charset="0"/>
                        </a:defRPr>
                      </a:lvl1pPr>
                      <a:lvl2pPr>
                        <a:spcBef>
                          <a:spcPct val="20000"/>
                        </a:spcBef>
                        <a:defRPr sz="2400">
                          <a:solidFill>
                            <a:schemeClr val="tx1"/>
                          </a:solidFill>
                          <a:latin typeface="Arial" charset="0"/>
                        </a:defRPr>
                      </a:lvl2pPr>
                      <a:lvl3pPr>
                        <a:spcBef>
                          <a:spcPct val="20000"/>
                        </a:spcBef>
                        <a:defRPr sz="2000">
                          <a:solidFill>
                            <a:schemeClr val="tx1"/>
                          </a:solidFill>
                          <a:latin typeface="Arial" charset="0"/>
                        </a:defRPr>
                      </a:lvl3pPr>
                      <a:lvl4pPr>
                        <a:spcBef>
                          <a:spcPct val="20000"/>
                        </a:spcBef>
                        <a:defRPr>
                          <a:solidFill>
                            <a:schemeClr val="tx1"/>
                          </a:solidFill>
                          <a:latin typeface="Arial" charset="0"/>
                        </a:defRPr>
                      </a:lvl4pPr>
                      <a:lvl5pPr>
                        <a:spcBef>
                          <a:spcPct val="20000"/>
                        </a:spcBef>
                        <a:defRPr>
                          <a:solidFill>
                            <a:schemeClr val="tx1"/>
                          </a:solidFill>
                          <a:latin typeface="Arial" charset="0"/>
                        </a:defRPr>
                      </a:lvl5pPr>
                      <a:lvl6pPr fontAlgn="base">
                        <a:spcBef>
                          <a:spcPct val="20000"/>
                        </a:spcBef>
                        <a:spcAft>
                          <a:spcPct val="0"/>
                        </a:spcAft>
                        <a:defRPr>
                          <a:solidFill>
                            <a:schemeClr val="tx1"/>
                          </a:solidFill>
                          <a:latin typeface="Arial" charset="0"/>
                        </a:defRPr>
                      </a:lvl6pPr>
                      <a:lvl7pPr fontAlgn="base">
                        <a:spcBef>
                          <a:spcPct val="20000"/>
                        </a:spcBef>
                        <a:spcAft>
                          <a:spcPct val="0"/>
                        </a:spcAft>
                        <a:defRPr>
                          <a:solidFill>
                            <a:schemeClr val="tx1"/>
                          </a:solidFill>
                          <a:latin typeface="Arial" charset="0"/>
                        </a:defRPr>
                      </a:lvl7pPr>
                      <a:lvl8pPr fontAlgn="base">
                        <a:spcBef>
                          <a:spcPct val="20000"/>
                        </a:spcBef>
                        <a:spcAft>
                          <a:spcPct val="0"/>
                        </a:spcAft>
                        <a:defRPr>
                          <a:solidFill>
                            <a:schemeClr val="tx1"/>
                          </a:solidFill>
                          <a:latin typeface="Arial" charset="0"/>
                        </a:defRPr>
                      </a:lvl8pPr>
                      <a:lvl9pPr fontAlgn="base">
                        <a:spcBef>
                          <a:spcPct val="20000"/>
                        </a:spcBef>
                        <a:spcAft>
                          <a:spcPct val="0"/>
                        </a:spcAft>
                        <a:defRPr>
                          <a:solidFill>
                            <a:schemeClr val="tx1"/>
                          </a:solidFill>
                          <a:latin typeface="Arial"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en-US" sz="16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charset="0"/>
                        </a:defRPr>
                      </a:lvl1pPr>
                      <a:lvl2pPr>
                        <a:spcBef>
                          <a:spcPct val="20000"/>
                        </a:spcBef>
                        <a:defRPr sz="2400">
                          <a:solidFill>
                            <a:schemeClr val="tx1"/>
                          </a:solidFill>
                          <a:latin typeface="Arial" charset="0"/>
                        </a:defRPr>
                      </a:lvl2pPr>
                      <a:lvl3pPr>
                        <a:spcBef>
                          <a:spcPct val="20000"/>
                        </a:spcBef>
                        <a:defRPr sz="2000">
                          <a:solidFill>
                            <a:schemeClr val="tx1"/>
                          </a:solidFill>
                          <a:latin typeface="Arial" charset="0"/>
                        </a:defRPr>
                      </a:lvl3pPr>
                      <a:lvl4pPr>
                        <a:spcBef>
                          <a:spcPct val="20000"/>
                        </a:spcBef>
                        <a:defRPr>
                          <a:solidFill>
                            <a:schemeClr val="tx1"/>
                          </a:solidFill>
                          <a:latin typeface="Arial" charset="0"/>
                        </a:defRPr>
                      </a:lvl4pPr>
                      <a:lvl5pPr>
                        <a:spcBef>
                          <a:spcPct val="20000"/>
                        </a:spcBef>
                        <a:defRPr>
                          <a:solidFill>
                            <a:schemeClr val="tx1"/>
                          </a:solidFill>
                          <a:latin typeface="Arial" charset="0"/>
                        </a:defRPr>
                      </a:lvl5pPr>
                      <a:lvl6pPr fontAlgn="base">
                        <a:spcBef>
                          <a:spcPct val="20000"/>
                        </a:spcBef>
                        <a:spcAft>
                          <a:spcPct val="0"/>
                        </a:spcAft>
                        <a:defRPr>
                          <a:solidFill>
                            <a:schemeClr val="tx1"/>
                          </a:solidFill>
                          <a:latin typeface="Arial" charset="0"/>
                        </a:defRPr>
                      </a:lvl6pPr>
                      <a:lvl7pPr fontAlgn="base">
                        <a:spcBef>
                          <a:spcPct val="20000"/>
                        </a:spcBef>
                        <a:spcAft>
                          <a:spcPct val="0"/>
                        </a:spcAft>
                        <a:defRPr>
                          <a:solidFill>
                            <a:schemeClr val="tx1"/>
                          </a:solidFill>
                          <a:latin typeface="Arial" charset="0"/>
                        </a:defRPr>
                      </a:lvl7pPr>
                      <a:lvl8pPr fontAlgn="base">
                        <a:spcBef>
                          <a:spcPct val="20000"/>
                        </a:spcBef>
                        <a:spcAft>
                          <a:spcPct val="0"/>
                        </a:spcAft>
                        <a:defRPr>
                          <a:solidFill>
                            <a:schemeClr val="tx1"/>
                          </a:solidFill>
                          <a:latin typeface="Arial" charset="0"/>
                        </a:defRPr>
                      </a:lvl8pPr>
                      <a:lvl9pPr fontAlgn="base">
                        <a:spcBef>
                          <a:spcPct val="20000"/>
                        </a:spcBef>
                        <a:spcAft>
                          <a:spcPct val="0"/>
                        </a:spcAft>
                        <a:defRPr>
                          <a:solidFill>
                            <a:schemeClr val="tx1"/>
                          </a:solidFill>
                          <a:latin typeface="Arial"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en-US" sz="16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charset="0"/>
                        </a:defRPr>
                      </a:lvl1pPr>
                      <a:lvl2pPr>
                        <a:spcBef>
                          <a:spcPct val="20000"/>
                        </a:spcBef>
                        <a:defRPr sz="2400">
                          <a:solidFill>
                            <a:schemeClr val="tx1"/>
                          </a:solidFill>
                          <a:latin typeface="Arial" charset="0"/>
                        </a:defRPr>
                      </a:lvl2pPr>
                      <a:lvl3pPr>
                        <a:spcBef>
                          <a:spcPct val="20000"/>
                        </a:spcBef>
                        <a:defRPr sz="2000">
                          <a:solidFill>
                            <a:schemeClr val="tx1"/>
                          </a:solidFill>
                          <a:latin typeface="Arial" charset="0"/>
                        </a:defRPr>
                      </a:lvl3pPr>
                      <a:lvl4pPr>
                        <a:spcBef>
                          <a:spcPct val="20000"/>
                        </a:spcBef>
                        <a:defRPr>
                          <a:solidFill>
                            <a:schemeClr val="tx1"/>
                          </a:solidFill>
                          <a:latin typeface="Arial" charset="0"/>
                        </a:defRPr>
                      </a:lvl4pPr>
                      <a:lvl5pPr>
                        <a:spcBef>
                          <a:spcPct val="20000"/>
                        </a:spcBef>
                        <a:defRPr>
                          <a:solidFill>
                            <a:schemeClr val="tx1"/>
                          </a:solidFill>
                          <a:latin typeface="Arial" charset="0"/>
                        </a:defRPr>
                      </a:lvl5pPr>
                      <a:lvl6pPr fontAlgn="base">
                        <a:spcBef>
                          <a:spcPct val="20000"/>
                        </a:spcBef>
                        <a:spcAft>
                          <a:spcPct val="0"/>
                        </a:spcAft>
                        <a:defRPr>
                          <a:solidFill>
                            <a:schemeClr val="tx1"/>
                          </a:solidFill>
                          <a:latin typeface="Arial" charset="0"/>
                        </a:defRPr>
                      </a:lvl6pPr>
                      <a:lvl7pPr fontAlgn="base">
                        <a:spcBef>
                          <a:spcPct val="20000"/>
                        </a:spcBef>
                        <a:spcAft>
                          <a:spcPct val="0"/>
                        </a:spcAft>
                        <a:defRPr>
                          <a:solidFill>
                            <a:schemeClr val="tx1"/>
                          </a:solidFill>
                          <a:latin typeface="Arial" charset="0"/>
                        </a:defRPr>
                      </a:lvl7pPr>
                      <a:lvl8pPr fontAlgn="base">
                        <a:spcBef>
                          <a:spcPct val="20000"/>
                        </a:spcBef>
                        <a:spcAft>
                          <a:spcPct val="0"/>
                        </a:spcAft>
                        <a:defRPr>
                          <a:solidFill>
                            <a:schemeClr val="tx1"/>
                          </a:solidFill>
                          <a:latin typeface="Arial" charset="0"/>
                        </a:defRPr>
                      </a:lvl8pPr>
                      <a:lvl9pPr fontAlgn="base">
                        <a:spcBef>
                          <a:spcPct val="20000"/>
                        </a:spcBef>
                        <a:spcAft>
                          <a:spcPct val="0"/>
                        </a:spcAft>
                        <a:defRPr>
                          <a:solidFill>
                            <a:schemeClr val="tx1"/>
                          </a:solidFill>
                          <a:latin typeface="Arial"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en-US" sz="16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charset="0"/>
                        </a:defRPr>
                      </a:lvl1pPr>
                      <a:lvl2pPr>
                        <a:spcBef>
                          <a:spcPct val="20000"/>
                        </a:spcBef>
                        <a:defRPr sz="2400">
                          <a:solidFill>
                            <a:schemeClr val="tx1"/>
                          </a:solidFill>
                          <a:latin typeface="Arial" charset="0"/>
                        </a:defRPr>
                      </a:lvl2pPr>
                      <a:lvl3pPr>
                        <a:spcBef>
                          <a:spcPct val="20000"/>
                        </a:spcBef>
                        <a:defRPr sz="2000">
                          <a:solidFill>
                            <a:schemeClr val="tx1"/>
                          </a:solidFill>
                          <a:latin typeface="Arial" charset="0"/>
                        </a:defRPr>
                      </a:lvl3pPr>
                      <a:lvl4pPr>
                        <a:spcBef>
                          <a:spcPct val="20000"/>
                        </a:spcBef>
                        <a:defRPr>
                          <a:solidFill>
                            <a:schemeClr val="tx1"/>
                          </a:solidFill>
                          <a:latin typeface="Arial" charset="0"/>
                        </a:defRPr>
                      </a:lvl4pPr>
                      <a:lvl5pPr>
                        <a:spcBef>
                          <a:spcPct val="20000"/>
                        </a:spcBef>
                        <a:defRPr>
                          <a:solidFill>
                            <a:schemeClr val="tx1"/>
                          </a:solidFill>
                          <a:latin typeface="Arial" charset="0"/>
                        </a:defRPr>
                      </a:lvl5pPr>
                      <a:lvl6pPr fontAlgn="base">
                        <a:spcBef>
                          <a:spcPct val="20000"/>
                        </a:spcBef>
                        <a:spcAft>
                          <a:spcPct val="0"/>
                        </a:spcAft>
                        <a:defRPr>
                          <a:solidFill>
                            <a:schemeClr val="tx1"/>
                          </a:solidFill>
                          <a:latin typeface="Arial" charset="0"/>
                        </a:defRPr>
                      </a:lvl6pPr>
                      <a:lvl7pPr fontAlgn="base">
                        <a:spcBef>
                          <a:spcPct val="20000"/>
                        </a:spcBef>
                        <a:spcAft>
                          <a:spcPct val="0"/>
                        </a:spcAft>
                        <a:defRPr>
                          <a:solidFill>
                            <a:schemeClr val="tx1"/>
                          </a:solidFill>
                          <a:latin typeface="Arial" charset="0"/>
                        </a:defRPr>
                      </a:lvl7pPr>
                      <a:lvl8pPr fontAlgn="base">
                        <a:spcBef>
                          <a:spcPct val="20000"/>
                        </a:spcBef>
                        <a:spcAft>
                          <a:spcPct val="0"/>
                        </a:spcAft>
                        <a:defRPr>
                          <a:solidFill>
                            <a:schemeClr val="tx1"/>
                          </a:solidFill>
                          <a:latin typeface="Arial" charset="0"/>
                        </a:defRPr>
                      </a:lvl8pPr>
                      <a:lvl9pPr fontAlgn="base">
                        <a:spcBef>
                          <a:spcPct val="20000"/>
                        </a:spcBef>
                        <a:spcAft>
                          <a:spcPct val="0"/>
                        </a:spcAft>
                        <a:defRPr>
                          <a:solidFill>
                            <a:schemeClr val="tx1"/>
                          </a:solidFill>
                          <a:latin typeface="Arial"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en-US" sz="16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6151143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6" name="Rectangle 4"/>
          <p:cNvSpPr>
            <a:spLocks noGrp="1" noChangeArrowheads="1"/>
          </p:cNvSpPr>
          <p:nvPr>
            <p:ph type="title"/>
          </p:nvPr>
        </p:nvSpPr>
        <p:spPr/>
        <p:txBody>
          <a:bodyPr/>
          <a:lstStyle/>
          <a:p>
            <a:r>
              <a:rPr lang="en-AU" altLang="en-US"/>
              <a:t>Cooling </a:t>
            </a:r>
          </a:p>
        </p:txBody>
      </p:sp>
      <p:pic>
        <p:nvPicPr>
          <p:cNvPr id="59397" name="Picture 5"/>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a:xfrm>
            <a:off x="0" y="1557338"/>
            <a:ext cx="9144000" cy="2927350"/>
          </a:xfrm>
          <a:noFill/>
          <a:ln/>
        </p:spPr>
      </p:pic>
    </p:spTree>
    <p:extLst>
      <p:ext uri="{BB962C8B-B14F-4D97-AF65-F5344CB8AC3E}">
        <p14:creationId xmlns:p14="http://schemas.microsoft.com/office/powerpoint/2010/main" val="37060666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AU" altLang="en-US"/>
              <a:t>Evaporative Air Conditioning</a:t>
            </a:r>
          </a:p>
        </p:txBody>
      </p:sp>
      <p:pic>
        <p:nvPicPr>
          <p:cNvPr id="21507" name="Picture 3"/>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a:xfrm>
            <a:off x="0" y="1628775"/>
            <a:ext cx="9144000" cy="1909763"/>
          </a:xfrm>
          <a:noFill/>
          <a:ln/>
        </p:spPr>
      </p:pic>
    </p:spTree>
    <p:extLst>
      <p:ext uri="{BB962C8B-B14F-4D97-AF65-F5344CB8AC3E}">
        <p14:creationId xmlns:p14="http://schemas.microsoft.com/office/powerpoint/2010/main" val="26561971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r>
              <a:rPr lang="en-AU" altLang="en-US"/>
              <a:t>Evaporative Air Conditioning</a:t>
            </a:r>
          </a:p>
        </p:txBody>
      </p:sp>
      <p:pic>
        <p:nvPicPr>
          <p:cNvPr id="19459" name="Picture 3"/>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a:xfrm>
            <a:off x="2411413" y="1423988"/>
            <a:ext cx="4254500" cy="5434012"/>
          </a:xfrm>
          <a:noFill/>
          <a:ln/>
        </p:spPr>
      </p:pic>
    </p:spTree>
    <p:extLst>
      <p:ext uri="{BB962C8B-B14F-4D97-AF65-F5344CB8AC3E}">
        <p14:creationId xmlns:p14="http://schemas.microsoft.com/office/powerpoint/2010/main" val="41342848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normAutofit/>
          </a:bodyPr>
          <a:lstStyle/>
          <a:p>
            <a:r>
              <a:rPr lang="en-AU" altLang="en-US"/>
              <a:t>Refrigerative Air Conditioning</a:t>
            </a:r>
          </a:p>
        </p:txBody>
      </p:sp>
      <p:pic>
        <p:nvPicPr>
          <p:cNvPr id="25603" name="Picture 3"/>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a:xfrm>
            <a:off x="29189" y="1556792"/>
            <a:ext cx="9079315" cy="2381250"/>
          </a:xfrm>
          <a:noFill/>
          <a:ln/>
        </p:spPr>
      </p:pic>
    </p:spTree>
    <p:extLst>
      <p:ext uri="{BB962C8B-B14F-4D97-AF65-F5344CB8AC3E}">
        <p14:creationId xmlns:p14="http://schemas.microsoft.com/office/powerpoint/2010/main" val="37125106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normAutofit/>
          </a:bodyPr>
          <a:lstStyle/>
          <a:p>
            <a:r>
              <a:rPr lang="en-AU" altLang="en-US"/>
              <a:t>Refrigerative Air Conditioning</a:t>
            </a:r>
          </a:p>
        </p:txBody>
      </p:sp>
      <p:pic>
        <p:nvPicPr>
          <p:cNvPr id="23555" name="Picture 3"/>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a:xfrm>
            <a:off x="1258888" y="1250950"/>
            <a:ext cx="6037262" cy="5607050"/>
          </a:xfrm>
          <a:noFill/>
          <a:ln/>
        </p:spPr>
      </p:pic>
    </p:spTree>
    <p:extLst>
      <p:ext uri="{BB962C8B-B14F-4D97-AF65-F5344CB8AC3E}">
        <p14:creationId xmlns:p14="http://schemas.microsoft.com/office/powerpoint/2010/main" val="4767983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Insulation</a:t>
            </a:r>
          </a:p>
        </p:txBody>
      </p:sp>
      <p:sp>
        <p:nvSpPr>
          <p:cNvPr id="3" name="Content Placeholder 2"/>
          <p:cNvSpPr>
            <a:spLocks noGrp="1"/>
          </p:cNvSpPr>
          <p:nvPr>
            <p:ph idx="1"/>
          </p:nvPr>
        </p:nvSpPr>
        <p:spPr/>
        <p:txBody>
          <a:bodyPr/>
          <a:lstStyle/>
          <a:p>
            <a:r>
              <a:rPr lang="en-AU" dirty="0"/>
              <a:t>Air, Bricks and Wood are good insulators.</a:t>
            </a:r>
          </a:p>
          <a:p>
            <a:r>
              <a:rPr lang="en-AU" dirty="0"/>
              <a:t>Things which trap air prevent heat transfer </a:t>
            </a:r>
          </a:p>
          <a:p>
            <a:pPr lvl="1"/>
            <a:r>
              <a:rPr lang="en-AU" dirty="0" err="1"/>
              <a:t>eg</a:t>
            </a:r>
            <a:r>
              <a:rPr lang="en-AU" dirty="0"/>
              <a:t> double glazed windows, </a:t>
            </a:r>
          </a:p>
          <a:p>
            <a:pPr lvl="1"/>
            <a:r>
              <a:rPr lang="en-AU" dirty="0"/>
              <a:t>jumpers, </a:t>
            </a:r>
          </a:p>
          <a:p>
            <a:pPr lvl="1"/>
            <a:r>
              <a:rPr lang="en-AU" dirty="0"/>
              <a:t>carpet, </a:t>
            </a:r>
          </a:p>
          <a:p>
            <a:pPr lvl="1"/>
            <a:r>
              <a:rPr lang="en-AU" dirty="0"/>
              <a:t>double leaf brickwork.</a:t>
            </a:r>
          </a:p>
          <a:p>
            <a:pPr lvl="1"/>
            <a:r>
              <a:rPr lang="en-AU" dirty="0"/>
              <a:t>curtains</a:t>
            </a:r>
          </a:p>
        </p:txBody>
      </p:sp>
    </p:spTree>
    <p:extLst>
      <p:ext uri="{BB962C8B-B14F-4D97-AF65-F5344CB8AC3E}">
        <p14:creationId xmlns:p14="http://schemas.microsoft.com/office/powerpoint/2010/main" val="18654618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42" name="Rectangle 6"/>
          <p:cNvSpPr>
            <a:spLocks noGrp="1" noChangeArrowheads="1"/>
          </p:cNvSpPr>
          <p:nvPr>
            <p:ph type="title"/>
          </p:nvPr>
        </p:nvSpPr>
        <p:spPr/>
        <p:txBody>
          <a:bodyPr/>
          <a:lstStyle/>
          <a:p>
            <a:r>
              <a:rPr lang="en-AU" altLang="en-US"/>
              <a:t>Home Insulation</a:t>
            </a:r>
          </a:p>
        </p:txBody>
      </p:sp>
      <p:pic>
        <p:nvPicPr>
          <p:cNvPr id="65541" name="Picture 5"/>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a:xfrm>
            <a:off x="0" y="1306513"/>
            <a:ext cx="8893175" cy="5319712"/>
          </a:xfrm>
          <a:noFill/>
          <a:ln/>
        </p:spPr>
      </p:pic>
    </p:spTree>
    <p:extLst>
      <p:ext uri="{BB962C8B-B14F-4D97-AF65-F5344CB8AC3E}">
        <p14:creationId xmlns:p14="http://schemas.microsoft.com/office/powerpoint/2010/main" val="20391588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own Arrow 1"/>
          <p:cNvSpPr/>
          <p:nvPr/>
        </p:nvSpPr>
        <p:spPr>
          <a:xfrm rot="10800000">
            <a:off x="2483768" y="2137229"/>
            <a:ext cx="288032" cy="628673"/>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rgbClr val="FF0000"/>
              </a:solidFill>
            </a:endParaRPr>
          </a:p>
        </p:txBody>
      </p:sp>
      <p:pic>
        <p:nvPicPr>
          <p:cNvPr id="4" name="Picture 3">
            <a:extLst>
              <a:ext uri="{FF2B5EF4-FFF2-40B4-BE49-F238E27FC236}">
                <a16:creationId xmlns:a16="http://schemas.microsoft.com/office/drawing/2014/main" id="{1497FD53-DC34-2A83-13F2-0A6D8FFF13B9}"/>
              </a:ext>
            </a:extLst>
          </p:cNvPr>
          <p:cNvPicPr>
            <a:picLocks noChangeAspect="1"/>
          </p:cNvPicPr>
          <p:nvPr/>
        </p:nvPicPr>
        <p:blipFill>
          <a:blip r:embed="rId2"/>
          <a:stretch>
            <a:fillRect/>
          </a:stretch>
        </p:blipFill>
        <p:spPr>
          <a:xfrm>
            <a:off x="0" y="404664"/>
            <a:ext cx="9144000" cy="1587500"/>
          </a:xfrm>
          <a:prstGeom prst="rect">
            <a:avLst/>
          </a:prstGeom>
        </p:spPr>
      </p:pic>
      <p:pic>
        <p:nvPicPr>
          <p:cNvPr id="7" name="Picture 6">
            <a:extLst>
              <a:ext uri="{FF2B5EF4-FFF2-40B4-BE49-F238E27FC236}">
                <a16:creationId xmlns:a16="http://schemas.microsoft.com/office/drawing/2014/main" id="{D9E9C63C-B4BF-5BFB-8091-C272D17F3A23}"/>
              </a:ext>
            </a:extLst>
          </p:cNvPr>
          <p:cNvPicPr>
            <a:picLocks noChangeAspect="1"/>
          </p:cNvPicPr>
          <p:nvPr/>
        </p:nvPicPr>
        <p:blipFill>
          <a:blip r:embed="rId3"/>
          <a:stretch>
            <a:fillRect/>
          </a:stretch>
        </p:blipFill>
        <p:spPr>
          <a:xfrm>
            <a:off x="0" y="2910968"/>
            <a:ext cx="9144000" cy="3447314"/>
          </a:xfrm>
          <a:prstGeom prst="rect">
            <a:avLst/>
          </a:prstGeom>
        </p:spPr>
      </p:pic>
    </p:spTree>
    <p:extLst>
      <p:ext uri="{BB962C8B-B14F-4D97-AF65-F5344CB8AC3E}">
        <p14:creationId xmlns:p14="http://schemas.microsoft.com/office/powerpoint/2010/main" val="26484191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2" name="Rectangle 4"/>
          <p:cNvSpPr>
            <a:spLocks noGrp="1" noChangeArrowheads="1"/>
          </p:cNvSpPr>
          <p:nvPr>
            <p:ph type="title"/>
          </p:nvPr>
        </p:nvSpPr>
        <p:spPr/>
        <p:txBody>
          <a:bodyPr/>
          <a:lstStyle/>
          <a:p>
            <a:r>
              <a:rPr lang="en-AU" altLang="en-US"/>
              <a:t>Thermos flasks</a:t>
            </a:r>
          </a:p>
        </p:txBody>
      </p:sp>
      <p:pic>
        <p:nvPicPr>
          <p:cNvPr id="68613" name="Picture 5"/>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a:xfrm>
            <a:off x="0" y="1633538"/>
            <a:ext cx="9144000" cy="4052887"/>
          </a:xfrm>
          <a:noFill/>
          <a:ln/>
        </p:spPr>
      </p:pic>
    </p:spTree>
    <p:extLst>
      <p:ext uri="{BB962C8B-B14F-4D97-AF65-F5344CB8AC3E}">
        <p14:creationId xmlns:p14="http://schemas.microsoft.com/office/powerpoint/2010/main" val="20117879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r>
              <a:rPr lang="en-AU" altLang="en-US" dirty="0"/>
              <a:t>Problem 1</a:t>
            </a:r>
          </a:p>
        </p:txBody>
      </p:sp>
      <p:pic>
        <p:nvPicPr>
          <p:cNvPr id="31747" name="Picture 3"/>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0" y="1628775"/>
            <a:ext cx="9144000" cy="1909763"/>
          </a:xfrm>
          <a:noFill/>
          <a:ln/>
        </p:spPr>
      </p:pic>
    </p:spTree>
    <p:extLst>
      <p:ext uri="{BB962C8B-B14F-4D97-AF65-F5344CB8AC3E}">
        <p14:creationId xmlns:p14="http://schemas.microsoft.com/office/powerpoint/2010/main" val="41701947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r>
              <a:rPr lang="en-AU" altLang="en-US" dirty="0"/>
              <a:t>Problem 1 solution</a:t>
            </a:r>
          </a:p>
        </p:txBody>
      </p:sp>
      <p:pic>
        <p:nvPicPr>
          <p:cNvPr id="33795" name="Picture 3"/>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0" y="1484313"/>
            <a:ext cx="9144000" cy="3130550"/>
          </a:xfrm>
          <a:noFill/>
          <a:ln/>
        </p:spPr>
      </p:pic>
    </p:spTree>
    <p:extLst>
      <p:ext uri="{BB962C8B-B14F-4D97-AF65-F5344CB8AC3E}">
        <p14:creationId xmlns:p14="http://schemas.microsoft.com/office/powerpoint/2010/main" val="1581740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lstStyle/>
          <a:p>
            <a:r>
              <a:rPr lang="en-AU" altLang="en-US" dirty="0"/>
              <a:t>Problem 2</a:t>
            </a:r>
          </a:p>
        </p:txBody>
      </p:sp>
      <p:pic>
        <p:nvPicPr>
          <p:cNvPr id="35843" name="Picture 3"/>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0" y="1573213"/>
            <a:ext cx="9144000" cy="4164012"/>
          </a:xfrm>
          <a:noFill/>
          <a:ln/>
        </p:spPr>
      </p:pic>
    </p:spTree>
    <p:extLst>
      <p:ext uri="{BB962C8B-B14F-4D97-AF65-F5344CB8AC3E}">
        <p14:creationId xmlns:p14="http://schemas.microsoft.com/office/powerpoint/2010/main" val="36943846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p:txBody>
          <a:bodyPr/>
          <a:lstStyle/>
          <a:p>
            <a:r>
              <a:rPr lang="en-AU" altLang="en-US" dirty="0"/>
              <a:t>Problem 2 solution</a:t>
            </a:r>
          </a:p>
        </p:txBody>
      </p:sp>
      <p:pic>
        <p:nvPicPr>
          <p:cNvPr id="37891" name="Picture 3"/>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0" y="2189163"/>
            <a:ext cx="9144000" cy="3043237"/>
          </a:xfrm>
          <a:noFill/>
          <a:ln/>
        </p:spPr>
      </p:pic>
    </p:spTree>
    <p:extLst>
      <p:ext uri="{BB962C8B-B14F-4D97-AF65-F5344CB8AC3E}">
        <p14:creationId xmlns:p14="http://schemas.microsoft.com/office/powerpoint/2010/main" val="29366484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lstStyle/>
          <a:p>
            <a:r>
              <a:rPr lang="en-AU" altLang="en-US" dirty="0"/>
              <a:t>Problem 3</a:t>
            </a:r>
          </a:p>
        </p:txBody>
      </p:sp>
      <p:pic>
        <p:nvPicPr>
          <p:cNvPr id="39939" name="Picture 3"/>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0" y="1992313"/>
            <a:ext cx="9144000" cy="3400425"/>
          </a:xfrm>
          <a:noFill/>
          <a:ln/>
        </p:spPr>
      </p:pic>
    </p:spTree>
    <p:extLst>
      <p:ext uri="{BB962C8B-B14F-4D97-AF65-F5344CB8AC3E}">
        <p14:creationId xmlns:p14="http://schemas.microsoft.com/office/powerpoint/2010/main" val="39213947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r>
              <a:rPr lang="en-AU" altLang="en-US" dirty="0"/>
              <a:t>Problem 3 solution</a:t>
            </a:r>
          </a:p>
        </p:txBody>
      </p:sp>
      <p:pic>
        <p:nvPicPr>
          <p:cNvPr id="41987" name="Picture 3"/>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0" y="1557338"/>
            <a:ext cx="9144000" cy="3059112"/>
          </a:xfrm>
          <a:noFill/>
          <a:ln/>
        </p:spPr>
      </p:pic>
    </p:spTree>
    <p:extLst>
      <p:ext uri="{BB962C8B-B14F-4D97-AF65-F5344CB8AC3E}">
        <p14:creationId xmlns:p14="http://schemas.microsoft.com/office/powerpoint/2010/main" val="374736082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4082"/>
          </a:xfrm>
        </p:spPr>
        <p:txBody>
          <a:bodyPr>
            <a:normAutofit fontScale="90000"/>
          </a:bodyPr>
          <a:lstStyle/>
          <a:p>
            <a:r>
              <a:rPr lang="en-AU" dirty="0"/>
              <a:t>Success Criteria</a:t>
            </a:r>
          </a:p>
        </p:txBody>
      </p:sp>
      <p:sp>
        <p:nvSpPr>
          <p:cNvPr id="3" name="Content Placeholder 2"/>
          <p:cNvSpPr>
            <a:spLocks noGrp="1"/>
          </p:cNvSpPr>
          <p:nvPr>
            <p:ph idx="1"/>
          </p:nvPr>
        </p:nvSpPr>
        <p:spPr>
          <a:xfrm>
            <a:off x="457200" y="1052736"/>
            <a:ext cx="8229600" cy="5073427"/>
          </a:xfrm>
        </p:spPr>
        <p:txBody>
          <a:bodyPr>
            <a:normAutofit fontScale="92500"/>
          </a:bodyPr>
          <a:lstStyle/>
          <a:p>
            <a:r>
              <a:rPr lang="en-AU" dirty="0"/>
              <a:t>Can you describe the 3 methods of heat transfer with reference to the kinetic theory of matter?</a:t>
            </a:r>
          </a:p>
          <a:p>
            <a:r>
              <a:rPr lang="en-AU" dirty="0"/>
              <a:t>Can you explain why we feel cooler when we sweat?</a:t>
            </a:r>
          </a:p>
          <a:p>
            <a:r>
              <a:rPr lang="en-AU" dirty="0"/>
              <a:t>Can you describe (with diagrams) the operation of evaporative air-conditioners?</a:t>
            </a:r>
          </a:p>
          <a:p>
            <a:r>
              <a:rPr lang="en-AU" dirty="0"/>
              <a:t>Can you describe (with diagrams) the operation of </a:t>
            </a:r>
            <a:r>
              <a:rPr lang="en-AU" dirty="0" err="1"/>
              <a:t>refrigerative</a:t>
            </a:r>
            <a:r>
              <a:rPr lang="en-AU" dirty="0"/>
              <a:t> air-conditioners?</a:t>
            </a:r>
          </a:p>
          <a:p>
            <a:r>
              <a:rPr lang="en-AU" dirty="0"/>
              <a:t>Can you explain how items combat heat transfer, including houses, thermos flasks </a:t>
            </a:r>
            <a:r>
              <a:rPr lang="en-AU" dirty="0" err="1"/>
              <a:t>etc</a:t>
            </a:r>
            <a:r>
              <a:rPr lang="en-AU"/>
              <a:t>?</a:t>
            </a:r>
            <a:endParaRPr lang="en-AU" dirty="0"/>
          </a:p>
          <a:p>
            <a:endParaRPr lang="en-AU" dirty="0"/>
          </a:p>
          <a:p>
            <a:endParaRPr lang="en-AU" dirty="0"/>
          </a:p>
        </p:txBody>
      </p:sp>
    </p:spTree>
    <p:extLst>
      <p:ext uri="{BB962C8B-B14F-4D97-AF65-F5344CB8AC3E}">
        <p14:creationId xmlns:p14="http://schemas.microsoft.com/office/powerpoint/2010/main" val="1339425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1"/>
          <p:cNvSpPr>
            <a:spLocks noGrp="1"/>
          </p:cNvSpPr>
          <p:nvPr>
            <p:ph type="title"/>
          </p:nvPr>
        </p:nvSpPr>
        <p:spPr/>
        <p:txBody>
          <a:bodyPr/>
          <a:lstStyle/>
          <a:p>
            <a:r>
              <a:rPr lang="en-AU" altLang="en-US" sz="3200"/>
              <a:t>Student Feedback</a:t>
            </a:r>
          </a:p>
        </p:txBody>
      </p:sp>
      <p:sp>
        <p:nvSpPr>
          <p:cNvPr id="3" name="Content Placeholder 2"/>
          <p:cNvSpPr>
            <a:spLocks noGrp="1"/>
          </p:cNvSpPr>
          <p:nvPr>
            <p:ph idx="1"/>
          </p:nvPr>
        </p:nvSpPr>
        <p:spPr>
          <a:xfrm>
            <a:off x="1979613" y="1268413"/>
            <a:ext cx="6696075" cy="5113337"/>
          </a:xfrm>
        </p:spPr>
        <p:txBody>
          <a:bodyPr>
            <a:normAutofit fontScale="92500" lnSpcReduction="20000"/>
          </a:bodyPr>
          <a:lstStyle/>
          <a:p>
            <a:pPr>
              <a:defRPr/>
            </a:pPr>
            <a:r>
              <a:rPr lang="en-AU" dirty="0"/>
              <a:t>What I learnt today…..</a:t>
            </a:r>
          </a:p>
          <a:p>
            <a:pPr>
              <a:defRPr/>
            </a:pPr>
            <a:endParaRPr lang="en-AU" dirty="0"/>
          </a:p>
          <a:p>
            <a:pPr>
              <a:defRPr/>
            </a:pPr>
            <a:endParaRPr lang="en-AU" dirty="0"/>
          </a:p>
          <a:p>
            <a:pPr marL="0" indent="0">
              <a:buFontTx/>
              <a:buNone/>
              <a:defRPr/>
            </a:pPr>
            <a:endParaRPr lang="en-AU" dirty="0"/>
          </a:p>
          <a:p>
            <a:pPr>
              <a:defRPr/>
            </a:pPr>
            <a:endParaRPr lang="en-AU" dirty="0"/>
          </a:p>
          <a:p>
            <a:pPr>
              <a:defRPr/>
            </a:pPr>
            <a:endParaRPr lang="en-AU" dirty="0"/>
          </a:p>
          <a:p>
            <a:pPr>
              <a:defRPr/>
            </a:pPr>
            <a:r>
              <a:rPr lang="en-AU" dirty="0"/>
              <a:t>What I need to revise….</a:t>
            </a:r>
          </a:p>
          <a:p>
            <a:pPr>
              <a:defRPr/>
            </a:pPr>
            <a:endParaRPr lang="en-AU" dirty="0"/>
          </a:p>
          <a:p>
            <a:pPr>
              <a:defRPr/>
            </a:pPr>
            <a:endParaRPr lang="en-AU" dirty="0"/>
          </a:p>
          <a:p>
            <a:pPr>
              <a:defRPr/>
            </a:pPr>
            <a:endParaRPr lang="en-AU" dirty="0"/>
          </a:p>
          <a:p>
            <a:pPr>
              <a:defRPr/>
            </a:pPr>
            <a:r>
              <a:rPr lang="en-AU" sz="1000" dirty="0"/>
              <a:t>Images </a:t>
            </a:r>
            <a:r>
              <a:rPr lang="en-AU" sz="1000"/>
              <a:t>by clipart</a:t>
            </a:r>
            <a:endParaRPr lang="en-AU" sz="1000" dirty="0"/>
          </a:p>
        </p:txBody>
      </p:sp>
      <p:pic>
        <p:nvPicPr>
          <p:cNvPr id="38916" name="Picture 2" descr="C:\Users\E0118401\AppData\Local\Microsoft\Windows\Temporary Internet Files\Content.IE5\HTWHZSET\brain[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950" y="3357563"/>
            <a:ext cx="1700213" cy="170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17" name="Picture 3" descr="C:\Users\E0118401\AppData\Local\Microsoft\Windows\Temporary Internet Files\Content.IE5\J96TNGMY\brainstorming_2[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163" y="908050"/>
            <a:ext cx="1093787" cy="144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66500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a:xfrm>
            <a:off x="457200" y="274638"/>
            <a:ext cx="8229600" cy="561975"/>
          </a:xfrm>
        </p:spPr>
        <p:txBody>
          <a:bodyPr/>
          <a:lstStyle/>
          <a:p>
            <a:r>
              <a:rPr lang="en-AU" altLang="en-US" sz="2800"/>
              <a:t>Problem 2</a:t>
            </a:r>
          </a:p>
        </p:txBody>
      </p:sp>
      <p:pic>
        <p:nvPicPr>
          <p:cNvPr id="12291" name="Picture 3"/>
          <p:cNvPicPr>
            <a:picLocks noGrp="1" noChangeAspect="1" noChangeArrowheads="1"/>
          </p:cNvPicPr>
          <p:nvPr>
            <p:ph type="body" idx="1"/>
          </p:nvPr>
        </p:nvPicPr>
        <p:blipFill>
          <a:blip r:embed="rId2">
            <a:extLst>
              <a:ext uri="{28A0092B-C50C-407E-A947-70E740481C1C}">
                <a14:useLocalDpi xmlns:a14="http://schemas.microsoft.com/office/drawing/2010/main" val="0"/>
              </a:ext>
            </a:extLst>
          </a:blip>
          <a:srcRect/>
          <a:stretch>
            <a:fillRect/>
          </a:stretch>
        </p:blipFill>
        <p:spPr>
          <a:xfrm>
            <a:off x="395288" y="765175"/>
            <a:ext cx="8229600" cy="1036638"/>
          </a:xfrm>
        </p:spPr>
      </p:pic>
    </p:spTree>
    <p:extLst>
      <p:ext uri="{BB962C8B-B14F-4D97-AF65-F5344CB8AC3E}">
        <p14:creationId xmlns:p14="http://schemas.microsoft.com/office/powerpoint/2010/main" val="37674517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Learning Intentions</a:t>
            </a:r>
          </a:p>
        </p:txBody>
      </p:sp>
      <p:sp>
        <p:nvSpPr>
          <p:cNvPr id="3" name="Content Placeholder 2"/>
          <p:cNvSpPr>
            <a:spLocks noGrp="1"/>
          </p:cNvSpPr>
          <p:nvPr>
            <p:ph idx="1"/>
          </p:nvPr>
        </p:nvSpPr>
        <p:spPr/>
        <p:txBody>
          <a:bodyPr/>
          <a:lstStyle/>
          <a:p>
            <a:r>
              <a:rPr lang="en-AU" dirty="0"/>
              <a:t>Understand and describe the 3 methods of heat transfer – conduction, convection and radiation</a:t>
            </a:r>
          </a:p>
          <a:p>
            <a:r>
              <a:rPr lang="en-AU" dirty="0"/>
              <a:t>Describe the operation of both evaporative and </a:t>
            </a:r>
            <a:r>
              <a:rPr lang="en-AU" dirty="0" err="1"/>
              <a:t>refrigerative</a:t>
            </a:r>
            <a:r>
              <a:rPr lang="en-AU" dirty="0"/>
              <a:t> air-conditioning</a:t>
            </a:r>
          </a:p>
          <a:p>
            <a:r>
              <a:rPr lang="en-AU" dirty="0"/>
              <a:t>Apply your knowledge of heat transfer to applications such as housing materials and </a:t>
            </a:r>
            <a:r>
              <a:rPr lang="en-AU"/>
              <a:t>thermos flasks</a:t>
            </a:r>
            <a:endParaRPr lang="en-AU" dirty="0"/>
          </a:p>
        </p:txBody>
      </p:sp>
    </p:spTree>
    <p:extLst>
      <p:ext uri="{BB962C8B-B14F-4D97-AF65-F5344CB8AC3E}">
        <p14:creationId xmlns:p14="http://schemas.microsoft.com/office/powerpoint/2010/main" val="29577630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2" name="Rectangle 6"/>
          <p:cNvSpPr>
            <a:spLocks noGrp="1" noChangeArrowheads="1"/>
          </p:cNvSpPr>
          <p:nvPr>
            <p:ph type="title"/>
          </p:nvPr>
        </p:nvSpPr>
        <p:spPr/>
        <p:txBody>
          <a:bodyPr/>
          <a:lstStyle/>
          <a:p>
            <a:r>
              <a:rPr lang="en-AU" altLang="en-US" dirty="0"/>
              <a:t>Heat transfer</a:t>
            </a:r>
          </a:p>
        </p:txBody>
      </p:sp>
      <p:pic>
        <p:nvPicPr>
          <p:cNvPr id="4108" name="Picture 12" descr="Heat-Transfer-By-Conduction0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0113" y="1268413"/>
            <a:ext cx="7429500" cy="5353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63084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8" name="Rectangle 4"/>
          <p:cNvSpPr>
            <a:spLocks noGrp="1" noChangeArrowheads="1"/>
          </p:cNvSpPr>
          <p:nvPr>
            <p:ph type="title"/>
          </p:nvPr>
        </p:nvSpPr>
        <p:spPr/>
        <p:txBody>
          <a:bodyPr/>
          <a:lstStyle/>
          <a:p>
            <a:r>
              <a:rPr lang="en-AU" altLang="en-US"/>
              <a:t>Conduction</a:t>
            </a:r>
          </a:p>
        </p:txBody>
      </p:sp>
      <p:pic>
        <p:nvPicPr>
          <p:cNvPr id="47109" name="Picture 5"/>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a:xfrm>
            <a:off x="0" y="1757363"/>
            <a:ext cx="9144000" cy="3827462"/>
          </a:xfrm>
          <a:noFill/>
          <a:ln/>
        </p:spPr>
      </p:pic>
    </p:spTree>
    <p:extLst>
      <p:ext uri="{BB962C8B-B14F-4D97-AF65-F5344CB8AC3E}">
        <p14:creationId xmlns:p14="http://schemas.microsoft.com/office/powerpoint/2010/main" val="13602968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4" name="Rectangle 4"/>
          <p:cNvSpPr>
            <a:spLocks noChangeArrowheads="1"/>
          </p:cNvSpPr>
          <p:nvPr/>
        </p:nvSpPr>
        <p:spPr bwMode="auto">
          <a:xfrm>
            <a:off x="990600" y="4572000"/>
            <a:ext cx="2366963" cy="2062163"/>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a:p>
        </p:txBody>
      </p:sp>
      <p:sp>
        <p:nvSpPr>
          <p:cNvPr id="5125" name="Rectangle 5"/>
          <p:cNvSpPr>
            <a:spLocks noChangeArrowheads="1"/>
          </p:cNvSpPr>
          <p:nvPr/>
        </p:nvSpPr>
        <p:spPr bwMode="auto">
          <a:xfrm>
            <a:off x="609600" y="152400"/>
            <a:ext cx="7772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a:defRPr sz="4400">
                <a:solidFill>
                  <a:schemeClr val="tx2"/>
                </a:solidFill>
                <a:latin typeface="Arial" charset="0"/>
              </a:defRPr>
            </a:lvl1pPr>
            <a:lvl2pPr algn="ctr">
              <a:defRPr sz="4400">
                <a:solidFill>
                  <a:schemeClr val="tx2"/>
                </a:solidFill>
                <a:latin typeface="Arial" charset="0"/>
              </a:defRPr>
            </a:lvl2pPr>
            <a:lvl3pPr algn="ctr">
              <a:defRPr sz="4400">
                <a:solidFill>
                  <a:schemeClr val="tx2"/>
                </a:solidFill>
                <a:latin typeface="Arial" charset="0"/>
              </a:defRPr>
            </a:lvl3pPr>
            <a:lvl4pPr algn="ctr">
              <a:defRPr sz="4400">
                <a:solidFill>
                  <a:schemeClr val="tx2"/>
                </a:solidFill>
                <a:latin typeface="Arial" charset="0"/>
              </a:defRPr>
            </a:lvl4pPr>
            <a:lvl5pPr algn="ctr">
              <a:defRPr sz="4400">
                <a:solidFill>
                  <a:schemeClr val="tx2"/>
                </a:solidFill>
                <a:latin typeface="Arial" charset="0"/>
              </a:defRPr>
            </a:lvl5pPr>
            <a:lvl6pPr marL="457200" algn="ctr" fontAlgn="base">
              <a:spcBef>
                <a:spcPct val="0"/>
              </a:spcBef>
              <a:spcAft>
                <a:spcPct val="0"/>
              </a:spcAft>
              <a:defRPr sz="4400">
                <a:solidFill>
                  <a:schemeClr val="tx2"/>
                </a:solidFill>
                <a:latin typeface="Arial" charset="0"/>
              </a:defRPr>
            </a:lvl6pPr>
            <a:lvl7pPr marL="914400" algn="ctr" fontAlgn="base">
              <a:spcBef>
                <a:spcPct val="0"/>
              </a:spcBef>
              <a:spcAft>
                <a:spcPct val="0"/>
              </a:spcAft>
              <a:defRPr sz="4400">
                <a:solidFill>
                  <a:schemeClr val="tx2"/>
                </a:solidFill>
                <a:latin typeface="Arial" charset="0"/>
              </a:defRPr>
            </a:lvl7pPr>
            <a:lvl8pPr marL="1371600" algn="ctr" fontAlgn="base">
              <a:spcBef>
                <a:spcPct val="0"/>
              </a:spcBef>
              <a:spcAft>
                <a:spcPct val="0"/>
              </a:spcAft>
              <a:defRPr sz="4400">
                <a:solidFill>
                  <a:schemeClr val="tx2"/>
                </a:solidFill>
                <a:latin typeface="Arial" charset="0"/>
              </a:defRPr>
            </a:lvl8pPr>
            <a:lvl9pPr marL="1828800" algn="ctr" fontAlgn="base">
              <a:spcBef>
                <a:spcPct val="0"/>
              </a:spcBef>
              <a:spcAft>
                <a:spcPct val="0"/>
              </a:spcAft>
              <a:defRPr sz="4400">
                <a:solidFill>
                  <a:schemeClr val="tx2"/>
                </a:solidFill>
                <a:latin typeface="Arial" charset="0"/>
              </a:defRPr>
            </a:lvl9pPr>
          </a:lstStyle>
          <a:p>
            <a:r>
              <a:rPr lang="en-US" altLang="en-US"/>
              <a:t>Conduction</a:t>
            </a:r>
          </a:p>
        </p:txBody>
      </p:sp>
      <p:sp>
        <p:nvSpPr>
          <p:cNvPr id="5126" name="Rectangle 6"/>
          <p:cNvSpPr>
            <a:spLocks noChangeArrowheads="1"/>
          </p:cNvSpPr>
          <p:nvPr/>
        </p:nvSpPr>
        <p:spPr bwMode="auto">
          <a:xfrm>
            <a:off x="123825" y="609600"/>
            <a:ext cx="8891588" cy="337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en-US" altLang="en-US" sz="2400" dirty="0">
                <a:solidFill>
                  <a:srgbClr val="000099"/>
                </a:solidFill>
                <a:latin typeface="Times New Roman" pitchFamily="18" charset="0"/>
              </a:rPr>
              <a:t>A blacksmith heats up the shoe in a fire, pounds on it with a mallet to shape it, and then cools it by dipping it in a bucket of water. Because the water is colder, thermal energy flows from the shoe to the water--</a:t>
            </a:r>
            <a:r>
              <a:rPr lang="en-US" altLang="en-US" sz="2400" b="1" dirty="0">
                <a:solidFill>
                  <a:srgbClr val="000099"/>
                </a:solidFill>
                <a:latin typeface="Times New Roman" pitchFamily="18" charset="0"/>
              </a:rPr>
              <a:t>quickly at first, and more slowly as the shoe cools</a:t>
            </a:r>
            <a:r>
              <a:rPr lang="en-US" altLang="en-US" sz="2400" dirty="0">
                <a:solidFill>
                  <a:srgbClr val="000099"/>
                </a:solidFill>
                <a:latin typeface="Times New Roman" pitchFamily="18" charset="0"/>
              </a:rPr>
              <a:t>.  The water molecules, with little kinetic energy, are in direct contact with the iron atoms, which are jiggling rapidly and have lots of kinetic energy.  When an iron atom bumps into a water molecule, the iron atom slows down a bit, while the water molecule speeds up (an elastic collision).   In this way water gains the heat energy that the iron loses.</a:t>
            </a:r>
          </a:p>
        </p:txBody>
      </p:sp>
      <p:grpSp>
        <p:nvGrpSpPr>
          <p:cNvPr id="5127" name="Group 7"/>
          <p:cNvGrpSpPr>
            <a:grpSpLocks/>
          </p:cNvGrpSpPr>
          <p:nvPr/>
        </p:nvGrpSpPr>
        <p:grpSpPr bwMode="auto">
          <a:xfrm>
            <a:off x="1219200" y="4953000"/>
            <a:ext cx="1844675" cy="1652588"/>
            <a:chOff x="2582" y="2895"/>
            <a:chExt cx="1162" cy="1041"/>
          </a:xfrm>
        </p:grpSpPr>
        <p:sp>
          <p:nvSpPr>
            <p:cNvPr id="5128" name="Freeform 8"/>
            <p:cNvSpPr>
              <a:spLocks/>
            </p:cNvSpPr>
            <p:nvPr/>
          </p:nvSpPr>
          <p:spPr bwMode="auto">
            <a:xfrm>
              <a:off x="2582" y="2993"/>
              <a:ext cx="1162" cy="943"/>
            </a:xfrm>
            <a:custGeom>
              <a:avLst/>
              <a:gdLst>
                <a:gd name="T0" fmla="*/ 228 w 1162"/>
                <a:gd name="T1" fmla="*/ 0 h 943"/>
                <a:gd name="T2" fmla="*/ 28 w 1162"/>
                <a:gd name="T3" fmla="*/ 315 h 943"/>
                <a:gd name="T4" fmla="*/ 63 w 1162"/>
                <a:gd name="T5" fmla="*/ 648 h 943"/>
                <a:gd name="T6" fmla="*/ 274 w 1162"/>
                <a:gd name="T7" fmla="*/ 869 h 943"/>
                <a:gd name="T8" fmla="*/ 874 w 1162"/>
                <a:gd name="T9" fmla="*/ 906 h 943"/>
                <a:gd name="T10" fmla="*/ 1121 w 1162"/>
                <a:gd name="T11" fmla="*/ 648 h 943"/>
                <a:gd name="T12" fmla="*/ 1121 w 1162"/>
                <a:gd name="T13" fmla="*/ 278 h 943"/>
                <a:gd name="T14" fmla="*/ 960 w 1162"/>
                <a:gd name="T15" fmla="*/ 15 h 9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62" h="943">
                  <a:moveTo>
                    <a:pt x="228" y="0"/>
                  </a:moveTo>
                  <a:cubicBezTo>
                    <a:pt x="196" y="53"/>
                    <a:pt x="56" y="207"/>
                    <a:pt x="28" y="315"/>
                  </a:cubicBezTo>
                  <a:cubicBezTo>
                    <a:pt x="0" y="423"/>
                    <a:pt x="22" y="555"/>
                    <a:pt x="63" y="648"/>
                  </a:cubicBezTo>
                  <a:cubicBezTo>
                    <a:pt x="104" y="740"/>
                    <a:pt x="139" y="826"/>
                    <a:pt x="274" y="869"/>
                  </a:cubicBezTo>
                  <a:cubicBezTo>
                    <a:pt x="410" y="912"/>
                    <a:pt x="733" y="943"/>
                    <a:pt x="874" y="906"/>
                  </a:cubicBezTo>
                  <a:cubicBezTo>
                    <a:pt x="1015" y="869"/>
                    <a:pt x="1080" y="752"/>
                    <a:pt x="1121" y="648"/>
                  </a:cubicBezTo>
                  <a:cubicBezTo>
                    <a:pt x="1162" y="543"/>
                    <a:pt x="1148" y="384"/>
                    <a:pt x="1121" y="278"/>
                  </a:cubicBezTo>
                  <a:cubicBezTo>
                    <a:pt x="1094" y="172"/>
                    <a:pt x="994" y="70"/>
                    <a:pt x="960" y="15"/>
                  </a:cubicBezTo>
                </a:path>
              </a:pathLst>
            </a:custGeom>
            <a:noFill/>
            <a:ln w="25400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a:p>
          </p:txBody>
        </p:sp>
        <p:sp>
          <p:nvSpPr>
            <p:cNvPr id="5129" name="Oval 9"/>
            <p:cNvSpPr>
              <a:spLocks noChangeArrowheads="1"/>
            </p:cNvSpPr>
            <p:nvPr/>
          </p:nvSpPr>
          <p:spPr bwMode="auto">
            <a:xfrm rot="1314352">
              <a:off x="2658" y="2895"/>
              <a:ext cx="240" cy="144"/>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a:p>
          </p:txBody>
        </p:sp>
        <p:sp>
          <p:nvSpPr>
            <p:cNvPr id="5130" name="Oval 10"/>
            <p:cNvSpPr>
              <a:spLocks noChangeArrowheads="1"/>
            </p:cNvSpPr>
            <p:nvPr/>
          </p:nvSpPr>
          <p:spPr bwMode="auto">
            <a:xfrm rot="-965572">
              <a:off x="3461" y="2924"/>
              <a:ext cx="240" cy="144"/>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a:p>
          </p:txBody>
        </p:sp>
      </p:grpSp>
      <p:sp>
        <p:nvSpPr>
          <p:cNvPr id="5131" name="Rectangle 11"/>
          <p:cNvSpPr>
            <a:spLocks noChangeArrowheads="1"/>
          </p:cNvSpPr>
          <p:nvPr/>
        </p:nvSpPr>
        <p:spPr bwMode="auto">
          <a:xfrm>
            <a:off x="3352800" y="4359275"/>
            <a:ext cx="139700" cy="2498725"/>
          </a:xfrm>
          <a:prstGeom prst="rect">
            <a:avLst/>
          </a:prstGeom>
          <a:solidFill>
            <a:srgbClr val="99663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a:p>
        </p:txBody>
      </p:sp>
      <p:sp>
        <p:nvSpPr>
          <p:cNvPr id="5132" name="Rectangle 12"/>
          <p:cNvSpPr>
            <a:spLocks noChangeArrowheads="1"/>
          </p:cNvSpPr>
          <p:nvPr/>
        </p:nvSpPr>
        <p:spPr bwMode="auto">
          <a:xfrm>
            <a:off x="838200" y="4359275"/>
            <a:ext cx="139700" cy="2498725"/>
          </a:xfrm>
          <a:prstGeom prst="rect">
            <a:avLst/>
          </a:prstGeom>
          <a:solidFill>
            <a:srgbClr val="99663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a:p>
        </p:txBody>
      </p:sp>
      <p:sp>
        <p:nvSpPr>
          <p:cNvPr id="5133" name="Rectangle 13"/>
          <p:cNvSpPr>
            <a:spLocks noChangeArrowheads="1"/>
          </p:cNvSpPr>
          <p:nvPr/>
        </p:nvSpPr>
        <p:spPr bwMode="auto">
          <a:xfrm>
            <a:off x="914400" y="6629400"/>
            <a:ext cx="2514600" cy="228600"/>
          </a:xfrm>
          <a:prstGeom prst="rect">
            <a:avLst/>
          </a:prstGeom>
          <a:solidFill>
            <a:srgbClr val="99663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a:p>
        </p:txBody>
      </p:sp>
      <p:sp>
        <p:nvSpPr>
          <p:cNvPr id="5134" name="Oval 14"/>
          <p:cNvSpPr>
            <a:spLocks noChangeArrowheads="1"/>
          </p:cNvSpPr>
          <p:nvPr/>
        </p:nvSpPr>
        <p:spPr bwMode="auto">
          <a:xfrm>
            <a:off x="5638800" y="5029200"/>
            <a:ext cx="381000" cy="381000"/>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a:p>
        </p:txBody>
      </p:sp>
      <p:sp>
        <p:nvSpPr>
          <p:cNvPr id="5135" name="Oval 15"/>
          <p:cNvSpPr>
            <a:spLocks noChangeArrowheads="1"/>
          </p:cNvSpPr>
          <p:nvPr/>
        </p:nvSpPr>
        <p:spPr bwMode="auto">
          <a:xfrm>
            <a:off x="2773363" y="5521325"/>
            <a:ext cx="152400" cy="152400"/>
          </a:xfrm>
          <a:prstGeom prst="ellipse">
            <a:avLst/>
          </a:prstGeom>
          <a:noFill/>
          <a:ln w="952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a:p>
        </p:txBody>
      </p:sp>
      <p:sp>
        <p:nvSpPr>
          <p:cNvPr id="5136" name="Line 16"/>
          <p:cNvSpPr>
            <a:spLocks noChangeShapeType="1"/>
          </p:cNvSpPr>
          <p:nvPr/>
        </p:nvSpPr>
        <p:spPr bwMode="auto">
          <a:xfrm flipV="1">
            <a:off x="2832100" y="4621213"/>
            <a:ext cx="2030413" cy="889000"/>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a:p>
        </p:txBody>
      </p:sp>
      <p:sp>
        <p:nvSpPr>
          <p:cNvPr id="5137" name="Line 17"/>
          <p:cNvSpPr>
            <a:spLocks noChangeShapeType="1"/>
          </p:cNvSpPr>
          <p:nvPr/>
        </p:nvSpPr>
        <p:spPr bwMode="auto">
          <a:xfrm>
            <a:off x="2895600" y="5667375"/>
            <a:ext cx="2306638" cy="303213"/>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a:p>
        </p:txBody>
      </p:sp>
      <p:sp>
        <p:nvSpPr>
          <p:cNvPr id="5138" name="Oval 18"/>
          <p:cNvSpPr>
            <a:spLocks noChangeArrowheads="1"/>
          </p:cNvSpPr>
          <p:nvPr/>
        </p:nvSpPr>
        <p:spPr bwMode="auto">
          <a:xfrm>
            <a:off x="5410200" y="4648200"/>
            <a:ext cx="381000" cy="381000"/>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a:p>
        </p:txBody>
      </p:sp>
      <p:sp>
        <p:nvSpPr>
          <p:cNvPr id="5139" name="Oval 19"/>
          <p:cNvSpPr>
            <a:spLocks noChangeArrowheads="1"/>
          </p:cNvSpPr>
          <p:nvPr/>
        </p:nvSpPr>
        <p:spPr bwMode="auto">
          <a:xfrm>
            <a:off x="5688013" y="5443538"/>
            <a:ext cx="381000" cy="381000"/>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a:p>
        </p:txBody>
      </p:sp>
      <p:sp>
        <p:nvSpPr>
          <p:cNvPr id="5140" name="Oval 20"/>
          <p:cNvSpPr>
            <a:spLocks noChangeArrowheads="1"/>
          </p:cNvSpPr>
          <p:nvPr/>
        </p:nvSpPr>
        <p:spPr bwMode="auto">
          <a:xfrm>
            <a:off x="5181600" y="4953000"/>
            <a:ext cx="152400" cy="152400"/>
          </a:xfrm>
          <a:prstGeom prst="ellipse">
            <a:avLst/>
          </a:prstGeom>
          <a:solidFill>
            <a:srgbClr val="99CC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a:p>
        </p:txBody>
      </p:sp>
      <p:sp>
        <p:nvSpPr>
          <p:cNvPr id="5141" name="Oval 21"/>
          <p:cNvSpPr>
            <a:spLocks noChangeArrowheads="1"/>
          </p:cNvSpPr>
          <p:nvPr/>
        </p:nvSpPr>
        <p:spPr bwMode="auto">
          <a:xfrm>
            <a:off x="5334000" y="5105400"/>
            <a:ext cx="152400" cy="152400"/>
          </a:xfrm>
          <a:prstGeom prst="ellipse">
            <a:avLst/>
          </a:prstGeom>
          <a:solidFill>
            <a:srgbClr val="99CC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a:p>
        </p:txBody>
      </p:sp>
      <p:sp>
        <p:nvSpPr>
          <p:cNvPr id="5142" name="Oval 22"/>
          <p:cNvSpPr>
            <a:spLocks noChangeArrowheads="1"/>
          </p:cNvSpPr>
          <p:nvPr/>
        </p:nvSpPr>
        <p:spPr bwMode="auto">
          <a:xfrm>
            <a:off x="5486400" y="5257800"/>
            <a:ext cx="152400" cy="152400"/>
          </a:xfrm>
          <a:prstGeom prst="ellipse">
            <a:avLst/>
          </a:prstGeom>
          <a:solidFill>
            <a:srgbClr val="99CC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a:p>
        </p:txBody>
      </p:sp>
      <p:sp>
        <p:nvSpPr>
          <p:cNvPr id="5143" name="Oval 23"/>
          <p:cNvSpPr>
            <a:spLocks noChangeArrowheads="1"/>
          </p:cNvSpPr>
          <p:nvPr/>
        </p:nvSpPr>
        <p:spPr bwMode="auto">
          <a:xfrm>
            <a:off x="5257800" y="5486400"/>
            <a:ext cx="152400" cy="152400"/>
          </a:xfrm>
          <a:prstGeom prst="ellipse">
            <a:avLst/>
          </a:prstGeom>
          <a:solidFill>
            <a:srgbClr val="99CC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a:p>
        </p:txBody>
      </p:sp>
      <p:sp>
        <p:nvSpPr>
          <p:cNvPr id="5144" name="Oval 24"/>
          <p:cNvSpPr>
            <a:spLocks noChangeArrowheads="1"/>
          </p:cNvSpPr>
          <p:nvPr/>
        </p:nvSpPr>
        <p:spPr bwMode="auto">
          <a:xfrm>
            <a:off x="5486400" y="5715000"/>
            <a:ext cx="152400" cy="152400"/>
          </a:xfrm>
          <a:prstGeom prst="ellipse">
            <a:avLst/>
          </a:prstGeom>
          <a:solidFill>
            <a:srgbClr val="99CC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a:p>
        </p:txBody>
      </p:sp>
      <p:sp>
        <p:nvSpPr>
          <p:cNvPr id="5145" name="Oval 25"/>
          <p:cNvSpPr>
            <a:spLocks noChangeArrowheads="1"/>
          </p:cNvSpPr>
          <p:nvPr/>
        </p:nvSpPr>
        <p:spPr bwMode="auto">
          <a:xfrm>
            <a:off x="5181600" y="4724400"/>
            <a:ext cx="152400" cy="152400"/>
          </a:xfrm>
          <a:prstGeom prst="ellipse">
            <a:avLst/>
          </a:prstGeom>
          <a:solidFill>
            <a:srgbClr val="99CC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a:p>
        </p:txBody>
      </p:sp>
      <p:sp>
        <p:nvSpPr>
          <p:cNvPr id="5146" name="Oval 26"/>
          <p:cNvSpPr>
            <a:spLocks noChangeArrowheads="1"/>
          </p:cNvSpPr>
          <p:nvPr/>
        </p:nvSpPr>
        <p:spPr bwMode="auto">
          <a:xfrm>
            <a:off x="4953000" y="4648200"/>
            <a:ext cx="152400" cy="152400"/>
          </a:xfrm>
          <a:prstGeom prst="ellipse">
            <a:avLst/>
          </a:prstGeom>
          <a:solidFill>
            <a:srgbClr val="99CC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a:p>
        </p:txBody>
      </p:sp>
      <p:sp>
        <p:nvSpPr>
          <p:cNvPr id="5147" name="Oval 27"/>
          <p:cNvSpPr>
            <a:spLocks noChangeArrowheads="1"/>
          </p:cNvSpPr>
          <p:nvPr/>
        </p:nvSpPr>
        <p:spPr bwMode="auto">
          <a:xfrm>
            <a:off x="4876800" y="4876800"/>
            <a:ext cx="152400" cy="152400"/>
          </a:xfrm>
          <a:prstGeom prst="ellipse">
            <a:avLst/>
          </a:prstGeom>
          <a:solidFill>
            <a:srgbClr val="99CC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a:p>
        </p:txBody>
      </p:sp>
      <p:sp>
        <p:nvSpPr>
          <p:cNvPr id="5148" name="Oval 28"/>
          <p:cNvSpPr>
            <a:spLocks noChangeArrowheads="1"/>
          </p:cNvSpPr>
          <p:nvPr/>
        </p:nvSpPr>
        <p:spPr bwMode="auto">
          <a:xfrm>
            <a:off x="5105400" y="5257800"/>
            <a:ext cx="152400" cy="152400"/>
          </a:xfrm>
          <a:prstGeom prst="ellipse">
            <a:avLst/>
          </a:prstGeom>
          <a:solidFill>
            <a:srgbClr val="99CC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a:p>
        </p:txBody>
      </p:sp>
      <p:sp>
        <p:nvSpPr>
          <p:cNvPr id="5149" name="Oval 29"/>
          <p:cNvSpPr>
            <a:spLocks noChangeArrowheads="1"/>
          </p:cNvSpPr>
          <p:nvPr/>
        </p:nvSpPr>
        <p:spPr bwMode="auto">
          <a:xfrm>
            <a:off x="5534025" y="5457825"/>
            <a:ext cx="152400" cy="152400"/>
          </a:xfrm>
          <a:prstGeom prst="ellipse">
            <a:avLst/>
          </a:prstGeom>
          <a:solidFill>
            <a:srgbClr val="99CC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a:p>
        </p:txBody>
      </p:sp>
      <p:sp>
        <p:nvSpPr>
          <p:cNvPr id="5150" name="Oval 30"/>
          <p:cNvSpPr>
            <a:spLocks noChangeArrowheads="1"/>
          </p:cNvSpPr>
          <p:nvPr/>
        </p:nvSpPr>
        <p:spPr bwMode="auto">
          <a:xfrm>
            <a:off x="4953000" y="5486400"/>
            <a:ext cx="152400" cy="152400"/>
          </a:xfrm>
          <a:prstGeom prst="ellipse">
            <a:avLst/>
          </a:prstGeom>
          <a:solidFill>
            <a:srgbClr val="99CC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a:p>
        </p:txBody>
      </p:sp>
      <p:sp>
        <p:nvSpPr>
          <p:cNvPr id="5151" name="Oval 31"/>
          <p:cNvSpPr>
            <a:spLocks noChangeArrowheads="1"/>
          </p:cNvSpPr>
          <p:nvPr/>
        </p:nvSpPr>
        <p:spPr bwMode="auto">
          <a:xfrm>
            <a:off x="4800600" y="5181600"/>
            <a:ext cx="152400" cy="152400"/>
          </a:xfrm>
          <a:prstGeom prst="ellipse">
            <a:avLst/>
          </a:prstGeom>
          <a:solidFill>
            <a:srgbClr val="99CC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a:p>
        </p:txBody>
      </p:sp>
      <p:sp>
        <p:nvSpPr>
          <p:cNvPr id="5152" name="Oval 32"/>
          <p:cNvSpPr>
            <a:spLocks noChangeArrowheads="1"/>
          </p:cNvSpPr>
          <p:nvPr/>
        </p:nvSpPr>
        <p:spPr bwMode="auto">
          <a:xfrm>
            <a:off x="5181600" y="5715000"/>
            <a:ext cx="152400" cy="152400"/>
          </a:xfrm>
          <a:prstGeom prst="ellipse">
            <a:avLst/>
          </a:prstGeom>
          <a:solidFill>
            <a:srgbClr val="99CC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a:p>
        </p:txBody>
      </p:sp>
      <p:sp>
        <p:nvSpPr>
          <p:cNvPr id="5153" name="Text Box 33"/>
          <p:cNvSpPr txBox="1">
            <a:spLocks noChangeArrowheads="1"/>
          </p:cNvSpPr>
          <p:nvPr/>
        </p:nvSpPr>
        <p:spPr bwMode="auto">
          <a:xfrm>
            <a:off x="4724400" y="6019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lang="en-US" altLang="en-US" sz="2400">
                <a:solidFill>
                  <a:schemeClr val="accent2"/>
                </a:solidFill>
                <a:latin typeface="Times New Roman" pitchFamily="18" charset="0"/>
              </a:rPr>
              <a:t>zoomed in view</a:t>
            </a:r>
          </a:p>
        </p:txBody>
      </p:sp>
      <p:sp>
        <p:nvSpPr>
          <p:cNvPr id="5154" name="Line 34"/>
          <p:cNvSpPr>
            <a:spLocks noChangeShapeType="1"/>
          </p:cNvSpPr>
          <p:nvPr/>
        </p:nvSpPr>
        <p:spPr bwMode="auto">
          <a:xfrm flipV="1">
            <a:off x="5376863" y="4572000"/>
            <a:ext cx="795337" cy="31750"/>
          </a:xfrm>
          <a:prstGeom prst="line">
            <a:avLst/>
          </a:prstGeom>
          <a:noFill/>
          <a:ln w="9525">
            <a:solidFill>
              <a:srgbClr val="66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a:p>
        </p:txBody>
      </p:sp>
      <p:sp>
        <p:nvSpPr>
          <p:cNvPr id="5155" name="Text Box 35"/>
          <p:cNvSpPr txBox="1">
            <a:spLocks noChangeArrowheads="1"/>
          </p:cNvSpPr>
          <p:nvPr/>
        </p:nvSpPr>
        <p:spPr bwMode="auto">
          <a:xfrm>
            <a:off x="6188075" y="4383088"/>
            <a:ext cx="3200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lang="en-US" altLang="en-US" sz="2400" i="1">
                <a:solidFill>
                  <a:srgbClr val="660066"/>
                </a:solidFill>
                <a:latin typeface="Times New Roman" pitchFamily="18" charset="0"/>
              </a:rPr>
              <a:t>water molecule</a:t>
            </a:r>
          </a:p>
        </p:txBody>
      </p:sp>
      <p:sp>
        <p:nvSpPr>
          <p:cNvPr id="5156" name="Line 36"/>
          <p:cNvSpPr>
            <a:spLocks noChangeShapeType="1"/>
          </p:cNvSpPr>
          <p:nvPr/>
        </p:nvSpPr>
        <p:spPr bwMode="auto">
          <a:xfrm>
            <a:off x="6057900" y="5165725"/>
            <a:ext cx="825500" cy="106363"/>
          </a:xfrm>
          <a:prstGeom prst="line">
            <a:avLst/>
          </a:prstGeom>
          <a:noFill/>
          <a:ln w="9525">
            <a:solidFill>
              <a:srgbClr val="66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a:p>
        </p:txBody>
      </p:sp>
      <p:sp>
        <p:nvSpPr>
          <p:cNvPr id="5157" name="Text Box 37"/>
          <p:cNvSpPr txBox="1">
            <a:spLocks noChangeArrowheads="1"/>
          </p:cNvSpPr>
          <p:nvPr/>
        </p:nvSpPr>
        <p:spPr bwMode="auto">
          <a:xfrm>
            <a:off x="6858000" y="5029200"/>
            <a:ext cx="152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lang="en-US" altLang="en-US" sz="2400" i="1">
                <a:solidFill>
                  <a:srgbClr val="660066"/>
                </a:solidFill>
                <a:latin typeface="Times New Roman" pitchFamily="18" charset="0"/>
              </a:rPr>
              <a:t>iron atom</a:t>
            </a:r>
          </a:p>
        </p:txBody>
      </p:sp>
      <p:sp>
        <p:nvSpPr>
          <p:cNvPr id="5158" name="Oval 38"/>
          <p:cNvSpPr>
            <a:spLocks noChangeArrowheads="1"/>
          </p:cNvSpPr>
          <p:nvPr/>
        </p:nvSpPr>
        <p:spPr bwMode="auto">
          <a:xfrm>
            <a:off x="5151438" y="4545013"/>
            <a:ext cx="152400" cy="152400"/>
          </a:xfrm>
          <a:prstGeom prst="ellipse">
            <a:avLst/>
          </a:prstGeom>
          <a:solidFill>
            <a:srgbClr val="99CC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a:p>
        </p:txBody>
      </p:sp>
    </p:spTree>
    <p:extLst>
      <p:ext uri="{BB962C8B-B14F-4D97-AF65-F5344CB8AC3E}">
        <p14:creationId xmlns:p14="http://schemas.microsoft.com/office/powerpoint/2010/main" val="16577304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80" name="Rectangle 4"/>
          <p:cNvSpPr>
            <a:spLocks noGrp="1" noChangeArrowheads="1"/>
          </p:cNvSpPr>
          <p:nvPr>
            <p:ph type="title"/>
          </p:nvPr>
        </p:nvSpPr>
        <p:spPr/>
        <p:txBody>
          <a:bodyPr/>
          <a:lstStyle/>
          <a:p>
            <a:r>
              <a:rPr lang="en-AU" altLang="en-US"/>
              <a:t>Convection</a:t>
            </a:r>
          </a:p>
        </p:txBody>
      </p:sp>
      <p:pic>
        <p:nvPicPr>
          <p:cNvPr id="50181" name="Picture 5"/>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a:xfrm>
            <a:off x="0" y="1954213"/>
            <a:ext cx="9144000" cy="3470275"/>
          </a:xfrm>
          <a:noFill/>
          <a:ln/>
        </p:spPr>
      </p:pic>
    </p:spTree>
    <p:extLst>
      <p:ext uri="{BB962C8B-B14F-4D97-AF65-F5344CB8AC3E}">
        <p14:creationId xmlns:p14="http://schemas.microsoft.com/office/powerpoint/2010/main" val="26480097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2" name="Rectangle 4"/>
          <p:cNvSpPr>
            <a:spLocks noChangeArrowheads="1"/>
          </p:cNvSpPr>
          <p:nvPr/>
        </p:nvSpPr>
        <p:spPr bwMode="auto">
          <a:xfrm>
            <a:off x="609600" y="152400"/>
            <a:ext cx="7772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a:defRPr sz="4400">
                <a:solidFill>
                  <a:schemeClr val="tx2"/>
                </a:solidFill>
                <a:latin typeface="Arial" charset="0"/>
              </a:defRPr>
            </a:lvl1pPr>
            <a:lvl2pPr algn="ctr">
              <a:defRPr sz="4400">
                <a:solidFill>
                  <a:schemeClr val="tx2"/>
                </a:solidFill>
                <a:latin typeface="Arial" charset="0"/>
              </a:defRPr>
            </a:lvl2pPr>
            <a:lvl3pPr algn="ctr">
              <a:defRPr sz="4400">
                <a:solidFill>
                  <a:schemeClr val="tx2"/>
                </a:solidFill>
                <a:latin typeface="Arial" charset="0"/>
              </a:defRPr>
            </a:lvl3pPr>
            <a:lvl4pPr algn="ctr">
              <a:defRPr sz="4400">
                <a:solidFill>
                  <a:schemeClr val="tx2"/>
                </a:solidFill>
                <a:latin typeface="Arial" charset="0"/>
              </a:defRPr>
            </a:lvl4pPr>
            <a:lvl5pPr algn="ctr">
              <a:defRPr sz="4400">
                <a:solidFill>
                  <a:schemeClr val="tx2"/>
                </a:solidFill>
                <a:latin typeface="Arial" charset="0"/>
              </a:defRPr>
            </a:lvl5pPr>
            <a:lvl6pPr marL="457200" algn="ctr" fontAlgn="base">
              <a:spcBef>
                <a:spcPct val="0"/>
              </a:spcBef>
              <a:spcAft>
                <a:spcPct val="0"/>
              </a:spcAft>
              <a:defRPr sz="4400">
                <a:solidFill>
                  <a:schemeClr val="tx2"/>
                </a:solidFill>
                <a:latin typeface="Arial" charset="0"/>
              </a:defRPr>
            </a:lvl6pPr>
            <a:lvl7pPr marL="914400" algn="ctr" fontAlgn="base">
              <a:spcBef>
                <a:spcPct val="0"/>
              </a:spcBef>
              <a:spcAft>
                <a:spcPct val="0"/>
              </a:spcAft>
              <a:defRPr sz="4400">
                <a:solidFill>
                  <a:schemeClr val="tx2"/>
                </a:solidFill>
                <a:latin typeface="Arial" charset="0"/>
              </a:defRPr>
            </a:lvl7pPr>
            <a:lvl8pPr marL="1371600" algn="ctr" fontAlgn="base">
              <a:spcBef>
                <a:spcPct val="0"/>
              </a:spcBef>
              <a:spcAft>
                <a:spcPct val="0"/>
              </a:spcAft>
              <a:defRPr sz="4400">
                <a:solidFill>
                  <a:schemeClr val="tx2"/>
                </a:solidFill>
                <a:latin typeface="Arial" charset="0"/>
              </a:defRPr>
            </a:lvl8pPr>
            <a:lvl9pPr marL="1828800" algn="ctr" fontAlgn="base">
              <a:spcBef>
                <a:spcPct val="0"/>
              </a:spcBef>
              <a:spcAft>
                <a:spcPct val="0"/>
              </a:spcAft>
              <a:defRPr sz="4400">
                <a:solidFill>
                  <a:schemeClr val="tx2"/>
                </a:solidFill>
                <a:latin typeface="Arial" charset="0"/>
              </a:defRPr>
            </a:lvl9pPr>
          </a:lstStyle>
          <a:p>
            <a:r>
              <a:rPr lang="en-US" altLang="en-US"/>
              <a:t>Convection</a:t>
            </a:r>
          </a:p>
        </p:txBody>
      </p:sp>
      <p:sp>
        <p:nvSpPr>
          <p:cNvPr id="7173" name="Rectangle 5"/>
          <p:cNvSpPr>
            <a:spLocks noChangeArrowheads="1"/>
          </p:cNvSpPr>
          <p:nvPr/>
        </p:nvSpPr>
        <p:spPr bwMode="auto">
          <a:xfrm>
            <a:off x="990600" y="4568825"/>
            <a:ext cx="2366963" cy="2062163"/>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a:p>
        </p:txBody>
      </p:sp>
      <p:grpSp>
        <p:nvGrpSpPr>
          <p:cNvPr id="7174" name="Group 6"/>
          <p:cNvGrpSpPr>
            <a:grpSpLocks/>
          </p:cNvGrpSpPr>
          <p:nvPr/>
        </p:nvGrpSpPr>
        <p:grpSpPr bwMode="auto">
          <a:xfrm>
            <a:off x="1219200" y="4949825"/>
            <a:ext cx="1844675" cy="1652588"/>
            <a:chOff x="2582" y="2895"/>
            <a:chExt cx="1162" cy="1041"/>
          </a:xfrm>
        </p:grpSpPr>
        <p:sp>
          <p:nvSpPr>
            <p:cNvPr id="7175" name="Freeform 7"/>
            <p:cNvSpPr>
              <a:spLocks/>
            </p:cNvSpPr>
            <p:nvPr/>
          </p:nvSpPr>
          <p:spPr bwMode="auto">
            <a:xfrm>
              <a:off x="2582" y="2993"/>
              <a:ext cx="1162" cy="943"/>
            </a:xfrm>
            <a:custGeom>
              <a:avLst/>
              <a:gdLst>
                <a:gd name="T0" fmla="*/ 228 w 1162"/>
                <a:gd name="T1" fmla="*/ 0 h 943"/>
                <a:gd name="T2" fmla="*/ 28 w 1162"/>
                <a:gd name="T3" fmla="*/ 315 h 943"/>
                <a:gd name="T4" fmla="*/ 63 w 1162"/>
                <a:gd name="T5" fmla="*/ 648 h 943"/>
                <a:gd name="T6" fmla="*/ 274 w 1162"/>
                <a:gd name="T7" fmla="*/ 869 h 943"/>
                <a:gd name="T8" fmla="*/ 874 w 1162"/>
                <a:gd name="T9" fmla="*/ 906 h 943"/>
                <a:gd name="T10" fmla="*/ 1121 w 1162"/>
                <a:gd name="T11" fmla="*/ 648 h 943"/>
                <a:gd name="T12" fmla="*/ 1121 w 1162"/>
                <a:gd name="T13" fmla="*/ 278 h 943"/>
                <a:gd name="T14" fmla="*/ 960 w 1162"/>
                <a:gd name="T15" fmla="*/ 15 h 9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62" h="943">
                  <a:moveTo>
                    <a:pt x="228" y="0"/>
                  </a:moveTo>
                  <a:cubicBezTo>
                    <a:pt x="196" y="53"/>
                    <a:pt x="56" y="207"/>
                    <a:pt x="28" y="315"/>
                  </a:cubicBezTo>
                  <a:cubicBezTo>
                    <a:pt x="0" y="423"/>
                    <a:pt x="22" y="555"/>
                    <a:pt x="63" y="648"/>
                  </a:cubicBezTo>
                  <a:cubicBezTo>
                    <a:pt x="104" y="740"/>
                    <a:pt x="139" y="826"/>
                    <a:pt x="274" y="869"/>
                  </a:cubicBezTo>
                  <a:cubicBezTo>
                    <a:pt x="410" y="912"/>
                    <a:pt x="733" y="943"/>
                    <a:pt x="874" y="906"/>
                  </a:cubicBezTo>
                  <a:cubicBezTo>
                    <a:pt x="1015" y="869"/>
                    <a:pt x="1080" y="752"/>
                    <a:pt x="1121" y="648"/>
                  </a:cubicBezTo>
                  <a:cubicBezTo>
                    <a:pt x="1162" y="543"/>
                    <a:pt x="1148" y="384"/>
                    <a:pt x="1121" y="278"/>
                  </a:cubicBezTo>
                  <a:cubicBezTo>
                    <a:pt x="1094" y="172"/>
                    <a:pt x="994" y="70"/>
                    <a:pt x="960" y="15"/>
                  </a:cubicBezTo>
                </a:path>
              </a:pathLst>
            </a:custGeom>
            <a:noFill/>
            <a:ln w="25400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a:p>
          </p:txBody>
        </p:sp>
        <p:sp>
          <p:nvSpPr>
            <p:cNvPr id="7176" name="Oval 8"/>
            <p:cNvSpPr>
              <a:spLocks noChangeArrowheads="1"/>
            </p:cNvSpPr>
            <p:nvPr/>
          </p:nvSpPr>
          <p:spPr bwMode="auto">
            <a:xfrm rot="1314352">
              <a:off x="2658" y="2895"/>
              <a:ext cx="240" cy="144"/>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a:p>
          </p:txBody>
        </p:sp>
        <p:sp>
          <p:nvSpPr>
            <p:cNvPr id="7177" name="Oval 9"/>
            <p:cNvSpPr>
              <a:spLocks noChangeArrowheads="1"/>
            </p:cNvSpPr>
            <p:nvPr/>
          </p:nvSpPr>
          <p:spPr bwMode="auto">
            <a:xfrm rot="-965572">
              <a:off x="3461" y="2924"/>
              <a:ext cx="240" cy="144"/>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a:p>
          </p:txBody>
        </p:sp>
      </p:grpSp>
      <p:sp>
        <p:nvSpPr>
          <p:cNvPr id="7178" name="Rectangle 10"/>
          <p:cNvSpPr>
            <a:spLocks noChangeArrowheads="1"/>
          </p:cNvSpPr>
          <p:nvPr/>
        </p:nvSpPr>
        <p:spPr bwMode="auto">
          <a:xfrm>
            <a:off x="3352800" y="4356100"/>
            <a:ext cx="139700" cy="2498725"/>
          </a:xfrm>
          <a:prstGeom prst="rect">
            <a:avLst/>
          </a:prstGeom>
          <a:solidFill>
            <a:srgbClr val="99663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a:p>
        </p:txBody>
      </p:sp>
      <p:sp>
        <p:nvSpPr>
          <p:cNvPr id="7179" name="Rectangle 11"/>
          <p:cNvSpPr>
            <a:spLocks noChangeArrowheads="1"/>
          </p:cNvSpPr>
          <p:nvPr/>
        </p:nvSpPr>
        <p:spPr bwMode="auto">
          <a:xfrm>
            <a:off x="838200" y="4356100"/>
            <a:ext cx="139700" cy="2498725"/>
          </a:xfrm>
          <a:prstGeom prst="rect">
            <a:avLst/>
          </a:prstGeom>
          <a:solidFill>
            <a:srgbClr val="99663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a:p>
        </p:txBody>
      </p:sp>
      <p:sp>
        <p:nvSpPr>
          <p:cNvPr id="7180" name="Rectangle 12"/>
          <p:cNvSpPr>
            <a:spLocks noChangeArrowheads="1"/>
          </p:cNvSpPr>
          <p:nvPr/>
        </p:nvSpPr>
        <p:spPr bwMode="auto">
          <a:xfrm>
            <a:off x="914400" y="6626225"/>
            <a:ext cx="2514600" cy="228600"/>
          </a:xfrm>
          <a:prstGeom prst="rect">
            <a:avLst/>
          </a:prstGeom>
          <a:solidFill>
            <a:srgbClr val="99663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a:p>
        </p:txBody>
      </p:sp>
      <p:sp>
        <p:nvSpPr>
          <p:cNvPr id="7181" name="AutoShape 13"/>
          <p:cNvSpPr>
            <a:spLocks noChangeArrowheads="1"/>
          </p:cNvSpPr>
          <p:nvPr/>
        </p:nvSpPr>
        <p:spPr bwMode="auto">
          <a:xfrm>
            <a:off x="1720850" y="4621213"/>
            <a:ext cx="412750" cy="1981200"/>
          </a:xfrm>
          <a:custGeom>
            <a:avLst/>
            <a:gdLst>
              <a:gd name="G0" fmla="+- -1092736 0 0"/>
              <a:gd name="G1" fmla="+- 10324508 0 0"/>
              <a:gd name="G2" fmla="+- -1092736 0 10324508"/>
              <a:gd name="G3" fmla="+- 10800 0 0"/>
              <a:gd name="G4" fmla="+- 0 0 -1092736"/>
              <a:gd name="T0" fmla="*/ 360 256 1"/>
              <a:gd name="T1" fmla="*/ 0 256 1"/>
              <a:gd name="G5" fmla="+- G2 T0 T1"/>
              <a:gd name="G6" fmla="?: G2 G2 G5"/>
              <a:gd name="G7" fmla="+- 0 0 G6"/>
              <a:gd name="G8" fmla="+- 9713 0 0"/>
              <a:gd name="G9" fmla="+- 0 0 10324508"/>
              <a:gd name="G10" fmla="+- 9713 0 2700"/>
              <a:gd name="G11" fmla="cos G10 -1092736"/>
              <a:gd name="G12" fmla="sin G10 -1092736"/>
              <a:gd name="G13" fmla="cos 13500 -1092736"/>
              <a:gd name="G14" fmla="sin 13500 -1092736"/>
              <a:gd name="G15" fmla="+- G11 10800 0"/>
              <a:gd name="G16" fmla="+- G12 10800 0"/>
              <a:gd name="G17" fmla="+- G13 10800 0"/>
              <a:gd name="G18" fmla="+- G14 10800 0"/>
              <a:gd name="G19" fmla="*/ 9713 1 2"/>
              <a:gd name="G20" fmla="+- G19 5400 0"/>
              <a:gd name="G21" fmla="cos G20 -1092736"/>
              <a:gd name="G22" fmla="sin G20 -1092736"/>
              <a:gd name="G23" fmla="+- G21 10800 0"/>
              <a:gd name="G24" fmla="+- G12 G23 G22"/>
              <a:gd name="G25" fmla="+- G22 G23 G11"/>
              <a:gd name="G26" fmla="cos 10800 -1092736"/>
              <a:gd name="G27" fmla="sin 10800 -1092736"/>
              <a:gd name="G28" fmla="cos 9713 -1092736"/>
              <a:gd name="G29" fmla="sin 9713 -1092736"/>
              <a:gd name="G30" fmla="+- G26 10800 0"/>
              <a:gd name="G31" fmla="+- G27 10800 0"/>
              <a:gd name="G32" fmla="+- G28 10800 0"/>
              <a:gd name="G33" fmla="+- G29 10800 0"/>
              <a:gd name="G34" fmla="+- G19 5400 0"/>
              <a:gd name="G35" fmla="cos G34 10324508"/>
              <a:gd name="G36" fmla="sin G34 10324508"/>
              <a:gd name="G37" fmla="+/ 10324508 -1092736 2"/>
              <a:gd name="T2" fmla="*/ 180 256 1"/>
              <a:gd name="T3" fmla="*/ 0 256 1"/>
              <a:gd name="G38" fmla="+- G37 T2 T3"/>
              <a:gd name="G39" fmla="?: G2 G37 G38"/>
              <a:gd name="G40" fmla="cos 10800 G39"/>
              <a:gd name="G41" fmla="sin 10800 G39"/>
              <a:gd name="G42" fmla="cos 9713 G39"/>
              <a:gd name="G43" fmla="sin 9713 G39"/>
              <a:gd name="G44" fmla="+- G40 10800 0"/>
              <a:gd name="G45" fmla="+- G41 10800 0"/>
              <a:gd name="G46" fmla="+- G42 10800 0"/>
              <a:gd name="G47" fmla="+- G43 10800 0"/>
              <a:gd name="G48" fmla="+- G35 10800 0"/>
              <a:gd name="G49" fmla="+- G36 10800 0"/>
              <a:gd name="T4" fmla="*/ 7182 w 21600"/>
              <a:gd name="T5" fmla="*/ 623 h 21600"/>
              <a:gd name="T6" fmla="*/ 1321 w 21600"/>
              <a:gd name="T7" fmla="*/ 14718 h 21600"/>
              <a:gd name="T8" fmla="*/ 7547 w 21600"/>
              <a:gd name="T9" fmla="*/ 1647 h 21600"/>
              <a:gd name="T10" fmla="*/ 23732 w 21600"/>
              <a:gd name="T11" fmla="*/ 6926 h 21600"/>
              <a:gd name="T12" fmla="*/ 21555 w 21600"/>
              <a:gd name="T13" fmla="*/ 10964 h 21600"/>
              <a:gd name="T14" fmla="*/ 17518 w 21600"/>
              <a:gd name="T15" fmla="*/ 8787 h 21600"/>
              <a:gd name="T16" fmla="*/ 3163 w 21600"/>
              <a:gd name="T17" fmla="*/ 3163 h 21600"/>
              <a:gd name="T18" fmla="*/ 18437 w 21600"/>
              <a:gd name="T19" fmla="*/ 18437 h 21600"/>
            </a:gdLst>
            <a:ahLst/>
            <a:cxnLst>
              <a:cxn ang="0">
                <a:pos x="T4" y="T5"/>
              </a:cxn>
              <a:cxn ang="0">
                <a:pos x="T6" y="T7"/>
              </a:cxn>
              <a:cxn ang="0">
                <a:pos x="T8" y="T9"/>
              </a:cxn>
              <a:cxn ang="0">
                <a:pos x="T10" y="T11"/>
              </a:cxn>
              <a:cxn ang="0">
                <a:pos x="T12" y="T13"/>
              </a:cxn>
              <a:cxn ang="0">
                <a:pos x="T14" y="T15"/>
              </a:cxn>
            </a:cxnLst>
            <a:rect l="T16" t="T17" r="T18" b="T19"/>
            <a:pathLst>
              <a:path w="21600" h="21600">
                <a:moveTo>
                  <a:pt x="20104" y="8013"/>
                </a:moveTo>
                <a:cubicBezTo>
                  <a:pt x="18873" y="3902"/>
                  <a:pt x="15090" y="1087"/>
                  <a:pt x="10800" y="1087"/>
                </a:cubicBezTo>
                <a:cubicBezTo>
                  <a:pt x="5435" y="1087"/>
                  <a:pt x="1087" y="5435"/>
                  <a:pt x="1087" y="10800"/>
                </a:cubicBezTo>
                <a:cubicBezTo>
                  <a:pt x="1086" y="12073"/>
                  <a:pt x="1337" y="13334"/>
                  <a:pt x="1823" y="14510"/>
                </a:cubicBezTo>
                <a:lnTo>
                  <a:pt x="819" y="14926"/>
                </a:lnTo>
                <a:cubicBezTo>
                  <a:pt x="278" y="13617"/>
                  <a:pt x="0" y="12215"/>
                  <a:pt x="0" y="10800"/>
                </a:cubicBezTo>
                <a:cubicBezTo>
                  <a:pt x="0" y="4835"/>
                  <a:pt x="4835" y="0"/>
                  <a:pt x="10800" y="0"/>
                </a:cubicBezTo>
                <a:cubicBezTo>
                  <a:pt x="15571" y="-1"/>
                  <a:pt x="19776" y="3130"/>
                  <a:pt x="21145" y="7701"/>
                </a:cubicBezTo>
                <a:lnTo>
                  <a:pt x="23732" y="6926"/>
                </a:lnTo>
                <a:lnTo>
                  <a:pt x="21555" y="10964"/>
                </a:lnTo>
                <a:lnTo>
                  <a:pt x="17518" y="8787"/>
                </a:lnTo>
                <a:lnTo>
                  <a:pt x="20104" y="8013"/>
                </a:lnTo>
                <a:close/>
              </a:path>
            </a:pathLst>
          </a:custGeom>
          <a:solidFill>
            <a:srgbClr val="FF0000">
              <a:alpha val="5000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es-ES" altLang="en-US" sz="2400">
              <a:latin typeface="Times New Roman" pitchFamily="18" charset="0"/>
            </a:endParaRPr>
          </a:p>
        </p:txBody>
      </p:sp>
      <p:sp>
        <p:nvSpPr>
          <p:cNvPr id="7182" name="AutoShape 14"/>
          <p:cNvSpPr>
            <a:spLocks noChangeArrowheads="1"/>
          </p:cNvSpPr>
          <p:nvPr/>
        </p:nvSpPr>
        <p:spPr bwMode="auto">
          <a:xfrm flipH="1">
            <a:off x="2227263" y="4643438"/>
            <a:ext cx="412750" cy="1981200"/>
          </a:xfrm>
          <a:custGeom>
            <a:avLst/>
            <a:gdLst>
              <a:gd name="G0" fmla="+- 0 0 0"/>
              <a:gd name="G1" fmla="+- 10324508 0 0"/>
              <a:gd name="G2" fmla="+- 0 0 10324508"/>
              <a:gd name="G3" fmla="+- 10800 0 0"/>
              <a:gd name="G4" fmla="+- 0 0 0"/>
              <a:gd name="T0" fmla="*/ 360 256 1"/>
              <a:gd name="T1" fmla="*/ 0 256 1"/>
              <a:gd name="G5" fmla="+- G2 T0 T1"/>
              <a:gd name="G6" fmla="?: G2 G2 G5"/>
              <a:gd name="G7" fmla="+- 0 0 G6"/>
              <a:gd name="G8" fmla="+- 8691 0 0"/>
              <a:gd name="G9" fmla="+- 0 0 10324508"/>
              <a:gd name="G10" fmla="+- 8691 0 2700"/>
              <a:gd name="G11" fmla="cos G10 0"/>
              <a:gd name="G12" fmla="sin G10 0"/>
              <a:gd name="G13" fmla="cos 13500 0"/>
              <a:gd name="G14" fmla="sin 13500 0"/>
              <a:gd name="G15" fmla="+- G11 10800 0"/>
              <a:gd name="G16" fmla="+- G12 10800 0"/>
              <a:gd name="G17" fmla="+- G13 10800 0"/>
              <a:gd name="G18" fmla="+- G14 10800 0"/>
              <a:gd name="G19" fmla="*/ 8691 1 2"/>
              <a:gd name="G20" fmla="+- G19 5400 0"/>
              <a:gd name="G21" fmla="cos G20 0"/>
              <a:gd name="G22" fmla="sin G20 0"/>
              <a:gd name="G23" fmla="+- G21 10800 0"/>
              <a:gd name="G24" fmla="+- G12 G23 G22"/>
              <a:gd name="G25" fmla="+- G22 G23 G11"/>
              <a:gd name="G26" fmla="cos 10800 0"/>
              <a:gd name="G27" fmla="sin 10800 0"/>
              <a:gd name="G28" fmla="cos 8691 0"/>
              <a:gd name="G29" fmla="sin 8691 0"/>
              <a:gd name="G30" fmla="+- G26 10800 0"/>
              <a:gd name="G31" fmla="+- G27 10800 0"/>
              <a:gd name="G32" fmla="+- G28 10800 0"/>
              <a:gd name="G33" fmla="+- G29 10800 0"/>
              <a:gd name="G34" fmla="+- G19 5400 0"/>
              <a:gd name="G35" fmla="cos G34 10324508"/>
              <a:gd name="G36" fmla="sin G34 10324508"/>
              <a:gd name="G37" fmla="+/ 10324508 0 2"/>
              <a:gd name="T2" fmla="*/ 180 256 1"/>
              <a:gd name="T3" fmla="*/ 0 256 1"/>
              <a:gd name="G38" fmla="+- G37 T2 T3"/>
              <a:gd name="G39" fmla="?: G2 G37 G38"/>
              <a:gd name="G40" fmla="cos 10800 G39"/>
              <a:gd name="G41" fmla="sin 10800 G39"/>
              <a:gd name="G42" fmla="cos 8691 G39"/>
              <a:gd name="G43" fmla="sin 8691 G39"/>
              <a:gd name="G44" fmla="+- G40 10800 0"/>
              <a:gd name="G45" fmla="+- G41 10800 0"/>
              <a:gd name="G46" fmla="+- G42 10800 0"/>
              <a:gd name="G47" fmla="+- G43 10800 0"/>
              <a:gd name="G48" fmla="+- G35 10800 0"/>
              <a:gd name="G49" fmla="+- G36 10800 0"/>
              <a:gd name="T4" fmla="*/ 8696 w 21600"/>
              <a:gd name="T5" fmla="*/ 206 h 21600"/>
              <a:gd name="T6" fmla="*/ 1793 w 21600"/>
              <a:gd name="T7" fmla="*/ 14523 h 21600"/>
              <a:gd name="T8" fmla="*/ 9107 w 21600"/>
              <a:gd name="T9" fmla="*/ 2275 h 21600"/>
              <a:gd name="T10" fmla="*/ 24300 w 21600"/>
              <a:gd name="T11" fmla="*/ 10800 h 21600"/>
              <a:gd name="T12" fmla="*/ 20546 w 21600"/>
              <a:gd name="T13" fmla="*/ 14555 h 21600"/>
              <a:gd name="T14" fmla="*/ 16791 w 21600"/>
              <a:gd name="T15" fmla="*/ 10800 h 21600"/>
              <a:gd name="T16" fmla="*/ 3163 w 21600"/>
              <a:gd name="T17" fmla="*/ 3163 h 21600"/>
              <a:gd name="T18" fmla="*/ 18437 w 21600"/>
              <a:gd name="T19" fmla="*/ 18437 h 21600"/>
            </a:gdLst>
            <a:ahLst/>
            <a:cxnLst>
              <a:cxn ang="0">
                <a:pos x="T4" y="T5"/>
              </a:cxn>
              <a:cxn ang="0">
                <a:pos x="T6" y="T7"/>
              </a:cxn>
              <a:cxn ang="0">
                <a:pos x="T8" y="T9"/>
              </a:cxn>
              <a:cxn ang="0">
                <a:pos x="T10" y="T11"/>
              </a:cxn>
              <a:cxn ang="0">
                <a:pos x="T12" y="T13"/>
              </a:cxn>
              <a:cxn ang="0">
                <a:pos x="T14" y="T15"/>
              </a:cxn>
            </a:cxnLst>
            <a:rect l="T16" t="T17" r="T18" b="T19"/>
            <a:pathLst>
              <a:path w="21600" h="21600">
                <a:moveTo>
                  <a:pt x="19491" y="10800"/>
                </a:moveTo>
                <a:cubicBezTo>
                  <a:pt x="19491" y="6000"/>
                  <a:pt x="15599" y="2109"/>
                  <a:pt x="10800" y="2109"/>
                </a:cubicBezTo>
                <a:cubicBezTo>
                  <a:pt x="6000" y="2109"/>
                  <a:pt x="2109" y="6000"/>
                  <a:pt x="2109" y="10800"/>
                </a:cubicBezTo>
                <a:cubicBezTo>
                  <a:pt x="2108" y="11939"/>
                  <a:pt x="2333" y="13067"/>
                  <a:pt x="2768" y="14120"/>
                </a:cubicBezTo>
                <a:lnTo>
                  <a:pt x="819" y="14926"/>
                </a:lnTo>
                <a:cubicBezTo>
                  <a:pt x="278" y="13617"/>
                  <a:pt x="0" y="12215"/>
                  <a:pt x="0" y="10800"/>
                </a:cubicBezTo>
                <a:cubicBezTo>
                  <a:pt x="0" y="4835"/>
                  <a:pt x="4835" y="0"/>
                  <a:pt x="10800" y="0"/>
                </a:cubicBezTo>
                <a:cubicBezTo>
                  <a:pt x="16764" y="-1"/>
                  <a:pt x="21599" y="4835"/>
                  <a:pt x="21600" y="10799"/>
                </a:cubicBezTo>
                <a:lnTo>
                  <a:pt x="21600" y="10800"/>
                </a:lnTo>
                <a:lnTo>
                  <a:pt x="24300" y="10800"/>
                </a:lnTo>
                <a:lnTo>
                  <a:pt x="20546" y="14555"/>
                </a:lnTo>
                <a:lnTo>
                  <a:pt x="16791" y="10800"/>
                </a:lnTo>
                <a:lnTo>
                  <a:pt x="19491" y="10800"/>
                </a:lnTo>
                <a:close/>
              </a:path>
            </a:pathLst>
          </a:custGeom>
          <a:solidFill>
            <a:srgbClr val="FF0000">
              <a:alpha val="5000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es-ES" altLang="en-US" sz="2400">
              <a:latin typeface="Times New Roman" pitchFamily="18" charset="0"/>
            </a:endParaRPr>
          </a:p>
        </p:txBody>
      </p:sp>
      <p:sp>
        <p:nvSpPr>
          <p:cNvPr id="7183" name="AutoShape 15"/>
          <p:cNvSpPr>
            <a:spLocks noChangeArrowheads="1"/>
          </p:cNvSpPr>
          <p:nvPr/>
        </p:nvSpPr>
        <p:spPr bwMode="auto">
          <a:xfrm flipH="1">
            <a:off x="2209800" y="4419600"/>
            <a:ext cx="412750" cy="1981200"/>
          </a:xfrm>
          <a:custGeom>
            <a:avLst/>
            <a:gdLst>
              <a:gd name="G0" fmla="+- 11293104 0 0"/>
              <a:gd name="G1" fmla="+- 10215933 0 0"/>
              <a:gd name="G2" fmla="+- 11293104 0 10215933"/>
              <a:gd name="G3" fmla="+- 10800 0 0"/>
              <a:gd name="G4" fmla="+- 0 0 11293104"/>
              <a:gd name="T0" fmla="*/ 360 256 1"/>
              <a:gd name="T1" fmla="*/ 0 256 1"/>
              <a:gd name="G5" fmla="+- G2 T0 T1"/>
              <a:gd name="G6" fmla="?: G2 G2 G5"/>
              <a:gd name="G7" fmla="+- 0 0 G6"/>
              <a:gd name="G8" fmla="+- 10227 0 0"/>
              <a:gd name="G9" fmla="+- 0 0 10215933"/>
              <a:gd name="G10" fmla="+- 10227 0 2700"/>
              <a:gd name="G11" fmla="cos G10 11293104"/>
              <a:gd name="G12" fmla="sin G10 11293104"/>
              <a:gd name="G13" fmla="cos 13500 11293104"/>
              <a:gd name="G14" fmla="sin 13500 11293104"/>
              <a:gd name="G15" fmla="+- G11 10800 0"/>
              <a:gd name="G16" fmla="+- G12 10800 0"/>
              <a:gd name="G17" fmla="+- G13 10800 0"/>
              <a:gd name="G18" fmla="+- G14 10800 0"/>
              <a:gd name="G19" fmla="*/ 10227 1 2"/>
              <a:gd name="G20" fmla="+- G19 5400 0"/>
              <a:gd name="G21" fmla="cos G20 11293104"/>
              <a:gd name="G22" fmla="sin G20 11293104"/>
              <a:gd name="G23" fmla="+- G21 10800 0"/>
              <a:gd name="G24" fmla="+- G12 G23 G22"/>
              <a:gd name="G25" fmla="+- G22 G23 G11"/>
              <a:gd name="G26" fmla="cos 10800 11293104"/>
              <a:gd name="G27" fmla="sin 10800 11293104"/>
              <a:gd name="G28" fmla="cos 10227 11293104"/>
              <a:gd name="G29" fmla="sin 10227 11293104"/>
              <a:gd name="G30" fmla="+- G26 10800 0"/>
              <a:gd name="G31" fmla="+- G27 10800 0"/>
              <a:gd name="G32" fmla="+- G28 10800 0"/>
              <a:gd name="G33" fmla="+- G29 10800 0"/>
              <a:gd name="G34" fmla="+- G19 5400 0"/>
              <a:gd name="G35" fmla="cos G34 10215933"/>
              <a:gd name="G36" fmla="sin G34 10215933"/>
              <a:gd name="G37" fmla="+/ 10215933 11293104 2"/>
              <a:gd name="T2" fmla="*/ 180 256 1"/>
              <a:gd name="T3" fmla="*/ 0 256 1"/>
              <a:gd name="G38" fmla="+- G37 T2 T3"/>
              <a:gd name="G39" fmla="?: G2 G37 G38"/>
              <a:gd name="G40" fmla="cos 10800 G39"/>
              <a:gd name="G41" fmla="sin 10800 G39"/>
              <a:gd name="G42" fmla="cos 10227 G39"/>
              <a:gd name="G43" fmla="sin 10227 G39"/>
              <a:gd name="G44" fmla="+- G40 10800 0"/>
              <a:gd name="G45" fmla="+- G41 10800 0"/>
              <a:gd name="G46" fmla="+- G42 10800 0"/>
              <a:gd name="G47" fmla="+- G43 10800 0"/>
              <a:gd name="G48" fmla="+- G35 10800 0"/>
              <a:gd name="G49" fmla="+- G36 10800 0"/>
              <a:gd name="T4" fmla="*/ 413 w 21600"/>
              <a:gd name="T5" fmla="*/ 13758 h 21600"/>
              <a:gd name="T6" fmla="*/ 1203 w 21600"/>
              <a:gd name="T7" fmla="*/ 15096 h 21600"/>
              <a:gd name="T8" fmla="*/ 964 w 21600"/>
              <a:gd name="T9" fmla="*/ 13601 h 21600"/>
              <a:gd name="T10" fmla="*/ -2579 w 21600"/>
              <a:gd name="T11" fmla="*/ 12604 h 21600"/>
              <a:gd name="T12" fmla="*/ -19 w 21600"/>
              <a:gd name="T13" fmla="*/ 9245 h 21600"/>
              <a:gd name="T14" fmla="*/ 3340 w 21600"/>
              <a:gd name="T15" fmla="*/ 11806 h 21600"/>
              <a:gd name="T16" fmla="*/ 3163 w 21600"/>
              <a:gd name="T17" fmla="*/ 3163 h 21600"/>
              <a:gd name="T18" fmla="*/ 18437 w 21600"/>
              <a:gd name="T19" fmla="*/ 18437 h 21600"/>
            </a:gdLst>
            <a:ahLst/>
            <a:cxnLst>
              <a:cxn ang="0">
                <a:pos x="T4" y="T5"/>
              </a:cxn>
              <a:cxn ang="0">
                <a:pos x="T6" y="T7"/>
              </a:cxn>
              <a:cxn ang="0">
                <a:pos x="T8" y="T9"/>
              </a:cxn>
              <a:cxn ang="0">
                <a:pos x="T10" y="T11"/>
              </a:cxn>
              <a:cxn ang="0">
                <a:pos x="T12" y="T13"/>
              </a:cxn>
              <a:cxn ang="0">
                <a:pos x="T14" y="T15"/>
              </a:cxn>
            </a:cxnLst>
            <a:rect l="T16" t="T17" r="T18" b="T19"/>
            <a:pathLst>
              <a:path w="21600" h="21600">
                <a:moveTo>
                  <a:pt x="664" y="12166"/>
                </a:moveTo>
                <a:cubicBezTo>
                  <a:pt x="795" y="13137"/>
                  <a:pt x="1065" y="14084"/>
                  <a:pt x="1465" y="14978"/>
                </a:cubicBezTo>
                <a:lnTo>
                  <a:pt x="942" y="15212"/>
                </a:lnTo>
                <a:cubicBezTo>
                  <a:pt x="520" y="14268"/>
                  <a:pt x="235" y="13268"/>
                  <a:pt x="96" y="12243"/>
                </a:cubicBezTo>
                <a:lnTo>
                  <a:pt x="-2579" y="12604"/>
                </a:lnTo>
                <a:lnTo>
                  <a:pt x="-19" y="9245"/>
                </a:lnTo>
                <a:lnTo>
                  <a:pt x="3340" y="11806"/>
                </a:lnTo>
                <a:lnTo>
                  <a:pt x="664" y="12166"/>
                </a:lnTo>
                <a:close/>
              </a:path>
            </a:pathLst>
          </a:custGeom>
          <a:solidFill>
            <a:srgbClr val="FF0000">
              <a:alpha val="5000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es-ES" altLang="en-US" sz="2400">
              <a:latin typeface="Times New Roman" pitchFamily="18" charset="0"/>
            </a:endParaRPr>
          </a:p>
        </p:txBody>
      </p:sp>
      <p:sp>
        <p:nvSpPr>
          <p:cNvPr id="7184" name="AutoShape 16"/>
          <p:cNvSpPr>
            <a:spLocks noChangeArrowheads="1"/>
          </p:cNvSpPr>
          <p:nvPr/>
        </p:nvSpPr>
        <p:spPr bwMode="auto">
          <a:xfrm>
            <a:off x="1725613" y="4478338"/>
            <a:ext cx="412750" cy="1981200"/>
          </a:xfrm>
          <a:custGeom>
            <a:avLst/>
            <a:gdLst>
              <a:gd name="G0" fmla="+- 11293104 0 0"/>
              <a:gd name="G1" fmla="+- 10215933 0 0"/>
              <a:gd name="G2" fmla="+- 11293104 0 10215933"/>
              <a:gd name="G3" fmla="+- 10800 0 0"/>
              <a:gd name="G4" fmla="+- 0 0 11293104"/>
              <a:gd name="T0" fmla="*/ 360 256 1"/>
              <a:gd name="T1" fmla="*/ 0 256 1"/>
              <a:gd name="G5" fmla="+- G2 T0 T1"/>
              <a:gd name="G6" fmla="?: G2 G2 G5"/>
              <a:gd name="G7" fmla="+- 0 0 G6"/>
              <a:gd name="G8" fmla="+- 10227 0 0"/>
              <a:gd name="G9" fmla="+- 0 0 10215933"/>
              <a:gd name="G10" fmla="+- 10227 0 2700"/>
              <a:gd name="G11" fmla="cos G10 11293104"/>
              <a:gd name="G12" fmla="sin G10 11293104"/>
              <a:gd name="G13" fmla="cos 13500 11293104"/>
              <a:gd name="G14" fmla="sin 13500 11293104"/>
              <a:gd name="G15" fmla="+- G11 10800 0"/>
              <a:gd name="G16" fmla="+- G12 10800 0"/>
              <a:gd name="G17" fmla="+- G13 10800 0"/>
              <a:gd name="G18" fmla="+- G14 10800 0"/>
              <a:gd name="G19" fmla="*/ 10227 1 2"/>
              <a:gd name="G20" fmla="+- G19 5400 0"/>
              <a:gd name="G21" fmla="cos G20 11293104"/>
              <a:gd name="G22" fmla="sin G20 11293104"/>
              <a:gd name="G23" fmla="+- G21 10800 0"/>
              <a:gd name="G24" fmla="+- G12 G23 G22"/>
              <a:gd name="G25" fmla="+- G22 G23 G11"/>
              <a:gd name="G26" fmla="cos 10800 11293104"/>
              <a:gd name="G27" fmla="sin 10800 11293104"/>
              <a:gd name="G28" fmla="cos 10227 11293104"/>
              <a:gd name="G29" fmla="sin 10227 11293104"/>
              <a:gd name="G30" fmla="+- G26 10800 0"/>
              <a:gd name="G31" fmla="+- G27 10800 0"/>
              <a:gd name="G32" fmla="+- G28 10800 0"/>
              <a:gd name="G33" fmla="+- G29 10800 0"/>
              <a:gd name="G34" fmla="+- G19 5400 0"/>
              <a:gd name="G35" fmla="cos G34 10215933"/>
              <a:gd name="G36" fmla="sin G34 10215933"/>
              <a:gd name="G37" fmla="+/ 10215933 11293104 2"/>
              <a:gd name="T2" fmla="*/ 180 256 1"/>
              <a:gd name="T3" fmla="*/ 0 256 1"/>
              <a:gd name="G38" fmla="+- G37 T2 T3"/>
              <a:gd name="G39" fmla="?: G2 G37 G38"/>
              <a:gd name="G40" fmla="cos 10800 G39"/>
              <a:gd name="G41" fmla="sin 10800 G39"/>
              <a:gd name="G42" fmla="cos 10227 G39"/>
              <a:gd name="G43" fmla="sin 10227 G39"/>
              <a:gd name="G44" fmla="+- G40 10800 0"/>
              <a:gd name="G45" fmla="+- G41 10800 0"/>
              <a:gd name="G46" fmla="+- G42 10800 0"/>
              <a:gd name="G47" fmla="+- G43 10800 0"/>
              <a:gd name="G48" fmla="+- G35 10800 0"/>
              <a:gd name="G49" fmla="+- G36 10800 0"/>
              <a:gd name="T4" fmla="*/ 413 w 21600"/>
              <a:gd name="T5" fmla="*/ 13758 h 21600"/>
              <a:gd name="T6" fmla="*/ 1203 w 21600"/>
              <a:gd name="T7" fmla="*/ 15096 h 21600"/>
              <a:gd name="T8" fmla="*/ 964 w 21600"/>
              <a:gd name="T9" fmla="*/ 13601 h 21600"/>
              <a:gd name="T10" fmla="*/ -2579 w 21600"/>
              <a:gd name="T11" fmla="*/ 12604 h 21600"/>
              <a:gd name="T12" fmla="*/ -19 w 21600"/>
              <a:gd name="T13" fmla="*/ 9245 h 21600"/>
              <a:gd name="T14" fmla="*/ 3340 w 21600"/>
              <a:gd name="T15" fmla="*/ 11806 h 21600"/>
              <a:gd name="T16" fmla="*/ 3163 w 21600"/>
              <a:gd name="T17" fmla="*/ 3163 h 21600"/>
              <a:gd name="T18" fmla="*/ 18437 w 21600"/>
              <a:gd name="T19" fmla="*/ 18437 h 21600"/>
            </a:gdLst>
            <a:ahLst/>
            <a:cxnLst>
              <a:cxn ang="0">
                <a:pos x="T4" y="T5"/>
              </a:cxn>
              <a:cxn ang="0">
                <a:pos x="T6" y="T7"/>
              </a:cxn>
              <a:cxn ang="0">
                <a:pos x="T8" y="T9"/>
              </a:cxn>
              <a:cxn ang="0">
                <a:pos x="T10" y="T11"/>
              </a:cxn>
              <a:cxn ang="0">
                <a:pos x="T12" y="T13"/>
              </a:cxn>
              <a:cxn ang="0">
                <a:pos x="T14" y="T15"/>
              </a:cxn>
            </a:cxnLst>
            <a:rect l="T16" t="T17" r="T18" b="T19"/>
            <a:pathLst>
              <a:path w="21600" h="21600">
                <a:moveTo>
                  <a:pt x="664" y="12166"/>
                </a:moveTo>
                <a:cubicBezTo>
                  <a:pt x="795" y="13137"/>
                  <a:pt x="1065" y="14084"/>
                  <a:pt x="1465" y="14978"/>
                </a:cubicBezTo>
                <a:lnTo>
                  <a:pt x="942" y="15212"/>
                </a:lnTo>
                <a:cubicBezTo>
                  <a:pt x="520" y="14268"/>
                  <a:pt x="235" y="13268"/>
                  <a:pt x="96" y="12243"/>
                </a:cubicBezTo>
                <a:lnTo>
                  <a:pt x="-2579" y="12604"/>
                </a:lnTo>
                <a:lnTo>
                  <a:pt x="-19" y="9245"/>
                </a:lnTo>
                <a:lnTo>
                  <a:pt x="3340" y="11806"/>
                </a:lnTo>
                <a:lnTo>
                  <a:pt x="664" y="12166"/>
                </a:lnTo>
                <a:close/>
              </a:path>
            </a:pathLst>
          </a:custGeom>
          <a:solidFill>
            <a:srgbClr val="FF0000">
              <a:alpha val="5000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es-ES" altLang="en-US" sz="2400">
              <a:latin typeface="Times New Roman" pitchFamily="18" charset="0"/>
            </a:endParaRPr>
          </a:p>
        </p:txBody>
      </p:sp>
      <p:sp>
        <p:nvSpPr>
          <p:cNvPr id="7185" name="Text Box 17"/>
          <p:cNvSpPr txBox="1">
            <a:spLocks noChangeArrowheads="1"/>
          </p:cNvSpPr>
          <p:nvPr/>
        </p:nvSpPr>
        <p:spPr bwMode="auto">
          <a:xfrm>
            <a:off x="152400" y="914400"/>
            <a:ext cx="8839200" cy="3013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lang="en-US" altLang="en-US" sz="2400">
                <a:solidFill>
                  <a:srgbClr val="000099"/>
                </a:solidFill>
                <a:latin typeface="Times New Roman" pitchFamily="18" charset="0"/>
              </a:rPr>
              <a:t>The water near the hot horseshoe is warmer than the water further from the shoe.  This warm water is lower in density than the cooler water, since its molecules are moving faster and taking up more space.  With lower density, the warm water begins to float to the surface, carrying its heat energy with it.  As it rises to the surface it cools and becomes denser.   Then it begins to sink, warmer water from below taking its place.  These convection currents transfer heat from the horseshoe to the air via the water, which is the convection medium.</a:t>
            </a:r>
          </a:p>
        </p:txBody>
      </p:sp>
      <p:sp>
        <p:nvSpPr>
          <p:cNvPr id="7186" name="Text Box 18"/>
          <p:cNvSpPr txBox="1">
            <a:spLocks noChangeArrowheads="1"/>
          </p:cNvSpPr>
          <p:nvPr/>
        </p:nvSpPr>
        <p:spPr bwMode="auto">
          <a:xfrm>
            <a:off x="3810000" y="4114800"/>
            <a:ext cx="5181600" cy="2282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lang="en-US" altLang="en-US" sz="2400">
                <a:solidFill>
                  <a:srgbClr val="003300"/>
                </a:solidFill>
                <a:latin typeface="Times New Roman" pitchFamily="18" charset="0"/>
              </a:rPr>
              <a:t>If the water were surrounded by something solid or too viscous to flow, heat could only be transferred to the air via conduction, and it would take much longer.  Convection plays a big role in determining global weather patterns.</a:t>
            </a:r>
          </a:p>
        </p:txBody>
      </p:sp>
    </p:spTree>
    <p:extLst>
      <p:ext uri="{BB962C8B-B14F-4D97-AF65-F5344CB8AC3E}">
        <p14:creationId xmlns:p14="http://schemas.microsoft.com/office/powerpoint/2010/main" val="285236963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144</TotalTime>
  <Words>696</Words>
  <Application>Microsoft Office PowerPoint</Application>
  <PresentationFormat>On-screen Show (4:3)</PresentationFormat>
  <Paragraphs>68</Paragraphs>
  <Slides>28</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28</vt:i4>
      </vt:variant>
    </vt:vector>
  </HeadingPairs>
  <TitlesOfParts>
    <vt:vector size="32" baseType="lpstr">
      <vt:lpstr>Arial</vt:lpstr>
      <vt:lpstr>Calibri</vt:lpstr>
      <vt:lpstr>Times New Roman</vt:lpstr>
      <vt:lpstr>Office Theme</vt:lpstr>
      <vt:lpstr>WEEK 4</vt:lpstr>
      <vt:lpstr>PowerPoint Presentation</vt:lpstr>
      <vt:lpstr>Problem 2</vt:lpstr>
      <vt:lpstr>Learning Intentions</vt:lpstr>
      <vt:lpstr>Heat transfer</vt:lpstr>
      <vt:lpstr>Conduction</vt:lpstr>
      <vt:lpstr>PowerPoint Presentation</vt:lpstr>
      <vt:lpstr>Convection</vt:lpstr>
      <vt:lpstr>PowerPoint Presentation</vt:lpstr>
      <vt:lpstr>Radiation</vt:lpstr>
      <vt:lpstr>PowerPoint Presentation</vt:lpstr>
      <vt:lpstr>Summary table Using ticks and crosses complete the table below showing the relative ability of each heat transfer method in the 4 different mediums</vt:lpstr>
      <vt:lpstr>Cooling </vt:lpstr>
      <vt:lpstr>Evaporative Air Conditioning</vt:lpstr>
      <vt:lpstr>Evaporative Air Conditioning</vt:lpstr>
      <vt:lpstr>Refrigerative Air Conditioning</vt:lpstr>
      <vt:lpstr>Refrigerative Air Conditioning</vt:lpstr>
      <vt:lpstr>Insulation</vt:lpstr>
      <vt:lpstr>Home Insulation</vt:lpstr>
      <vt:lpstr>Thermos flasks</vt:lpstr>
      <vt:lpstr>Problem 1</vt:lpstr>
      <vt:lpstr>Problem 1 solution</vt:lpstr>
      <vt:lpstr>Problem 2</vt:lpstr>
      <vt:lpstr>Problem 2 solution</vt:lpstr>
      <vt:lpstr>Problem 3</vt:lpstr>
      <vt:lpstr>Problem 3 solution</vt:lpstr>
      <vt:lpstr>Success Criteria</vt:lpstr>
      <vt:lpstr>Student Feedback</vt:lpstr>
    </vt:vector>
  </TitlesOfParts>
  <Company>SIDE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WEEK 5</dc:title>
  <dc:creator>WALLACE Ian</dc:creator>
  <cp:lastModifiedBy>FORBES Brendan [SIDE - Sch of Isol &amp; Dist Edu]</cp:lastModifiedBy>
  <cp:revision>24</cp:revision>
  <dcterms:created xsi:type="dcterms:W3CDTF">2017-11-22T01:54:31Z</dcterms:created>
  <dcterms:modified xsi:type="dcterms:W3CDTF">2023-12-11T02:06:08Z</dcterms:modified>
</cp:coreProperties>
</file>